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0" r:id="rId49"/>
  </p:sldIdLst>
  <p:sldSz cx="9144000" cy="5143500" type="screen16x9"/>
  <p:notesSz cx="6858000" cy="9144000"/>
  <p:embeddedFontLst>
    <p:embeddedFont>
      <p:font typeface="Economica" panose="020B0604020202020204" charset="0"/>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4E664B-F1BD-4F6A-813B-940B034934EE}">
  <a:tblStyle styleId="{5B4E664B-F1BD-4F6A-813B-940B034934E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EFF4AC0-5507-480F-91ED-0A61C1A12F7D}"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B8367C8-555E-4C54-8139-E428814049FE}"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C09070A-8622-4178-BFCD-8A5DCD19ACC2}"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267" y="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mucehd.az1.qualtrics.com/jfe/form/SV_dillPq5MN5DgFJ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5ba9609c0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5ba9609c0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e3c31885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2ae3c31885a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acc98d5222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acc98d5222_0_1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2acc98d5222_0_1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abb5f32f91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abb5f32f91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abb5f32f91_0_6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abb5f32f91_0_6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abb5f32f91_0_6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acc98d5222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acc98d5222_0_1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2acc98d5222_0_1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abb5f32f9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abb5f32f9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abb5f32f91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abb5f32f91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abb5f32f91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abb5f32f91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abb5f32f91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abb5f32f91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abb5f32f91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abb5f32f91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adbb7626f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adbb7626f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abb5f32f91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abb5f32f91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abb5f32f91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abb5f32f91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abb5f32f91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abb5f32f91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bb5f32f91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abb5f32f91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abb5f32f91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abb5f32f91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abb5f32f91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abb5f32f91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abb5f32f91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abb5f32f91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bb5f32f91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bb5f32f91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abb5f32f91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abb5f32f91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abb5f32f91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abb5f32f91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abb5f32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abb5f32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QR code </a:t>
            </a:r>
            <a:endParaRPr/>
          </a:p>
          <a:p>
            <a:pPr marL="0" lvl="0" indent="0" algn="l" rtl="0">
              <a:lnSpc>
                <a:spcPct val="115000"/>
              </a:lnSpc>
              <a:spcBef>
                <a:spcPts val="1200"/>
              </a:spcBef>
              <a:spcAft>
                <a:spcPts val="1200"/>
              </a:spcAft>
              <a:buClr>
                <a:schemeClr val="dk1"/>
              </a:buClr>
              <a:buSzPts val="1100"/>
              <a:buFont typeface="Arial"/>
              <a:buNone/>
            </a:pPr>
            <a:r>
              <a:rPr lang="en" sz="1050" u="sng">
                <a:solidFill>
                  <a:schemeClr val="dk1"/>
                </a:solidFill>
                <a:highlight>
                  <a:srgbClr val="FFFFFF"/>
                </a:highlight>
                <a:hlinkClick r:id="rId3">
                  <a:extLst>
                    <a:ext uri="{A12FA001-AC4F-418D-AE19-62706E023703}">
                      <ahyp:hlinkClr xmlns:ahyp="http://schemas.microsoft.com/office/drawing/2018/hyperlinkcolor" val="tx"/>
                    </a:ext>
                  </a:extLst>
                </a:hlinkClick>
              </a:rPr>
              <a:t>https://gmucehd.az1.qualtrics.com/jfe/form/SV_dillPq5MN5DgFJY</a:t>
            </a:r>
            <a:r>
              <a:rPr lang="en" sz="1050">
                <a:solidFill>
                  <a:schemeClr val="dk1"/>
                </a:solidFill>
                <a:highlight>
                  <a:srgbClr val="FFFFFF"/>
                </a:highlight>
              </a:rPr>
              <a:t>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c87dd4aa7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c87dd4aa7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bb5f32f91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bb5f32f91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abb5f32f91_0_8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abb5f32f91_0_8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2abb5f32f91_0_8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abb5f32f91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abb5f32f91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bb5f32f91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bb5f32f91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abb5f32f91_0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abb5f32f91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cae2b5c0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cae2b5c0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c87dd4aa7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c87dd4aa7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c87dd4aa7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c87dd4aa7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cae2b5c0b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cae2b5c0b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adbb7626f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adbb7626f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cae2b5c0b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cae2b5c0b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cae2b5c0b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cae2b5c0b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c87dd4aa7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c87dd4aa7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cae2b5c0b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cae2b5c0b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cae2b5c0b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cae2b5c0b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abb5f32f91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abb5f32f91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bb5f32f91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abb5f32f91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abb5f32f91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abb5f32f91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ae3c31885a_0_1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ae3c31885a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abb5f32f91_0_5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abb5f32f91_0_5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g2abb5f32f91_0_5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abb5f32f91_0_5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400"/>
              <a:t>Give students approx 15 minutes to discuss and create their posters</a:t>
            </a:r>
            <a:endParaRPr sz="1400"/>
          </a:p>
          <a:p>
            <a:pPr marL="0" lvl="0" indent="0" algn="l" rtl="0">
              <a:lnSpc>
                <a:spcPct val="100000"/>
              </a:lnSpc>
              <a:spcBef>
                <a:spcPts val="0"/>
              </a:spcBef>
              <a:spcAft>
                <a:spcPts val="0"/>
              </a:spcAft>
              <a:buSzPts val="1400"/>
              <a:buNone/>
            </a:pPr>
            <a:r>
              <a:rPr lang="en" sz="1400"/>
              <a:t>Then give students 5 minutes for a gallery walk – give them sticky notes to add to posters where they agree</a:t>
            </a:r>
            <a:endParaRPr sz="1400"/>
          </a:p>
          <a:p>
            <a:pPr marL="0" lvl="0" indent="0" algn="l" rtl="0">
              <a:lnSpc>
                <a:spcPct val="100000"/>
              </a:lnSpc>
              <a:spcBef>
                <a:spcPts val="0"/>
              </a:spcBef>
              <a:spcAft>
                <a:spcPts val="0"/>
              </a:spcAft>
              <a:buSzPts val="1400"/>
              <a:buNone/>
            </a:pPr>
            <a:r>
              <a:rPr lang="en" sz="1400"/>
              <a:t>Debrief with whole group about some ideas shared across posters – plus anything they saw on other posters that surprised them</a:t>
            </a:r>
            <a:endParaRPr sz="1400"/>
          </a:p>
        </p:txBody>
      </p:sp>
      <p:sp>
        <p:nvSpPr>
          <p:cNvPr id="92" name="Google Shape;92;g2abb5f32f91_0_5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acc98d5222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acc98d5222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abb5f32f91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abb5f32f91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abb5f32f91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abb5f32f91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465766" y="33469"/>
            <a:ext cx="4266600" cy="702000"/>
          </a:xfrm>
          <a:prstGeom prst="rect">
            <a:avLst/>
          </a:prstGeom>
          <a:noFill/>
          <a:ln>
            <a:noFill/>
          </a:ln>
        </p:spPr>
        <p:txBody>
          <a:bodyPr spcFirstLastPara="1" wrap="square" lIns="68575" tIns="34275" rIns="68575" bIns="34275" anchor="b" anchorCtr="0">
            <a:noAutofit/>
          </a:bodyPr>
          <a:lstStyle>
            <a:lvl1pPr marR="0" lvl="0" algn="ctr"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100"/>
              <a:buFont typeface="Arial"/>
              <a:buNone/>
              <a:defRPr sz="3300" b="0" i="0" u="none" strike="noStrike" cap="none">
                <a:solidFill>
                  <a:schemeClr val="dk1"/>
                </a:solidFill>
                <a:latin typeface="Calibri"/>
                <a:ea typeface="Calibri"/>
                <a:cs typeface="Calibri"/>
                <a:sym typeface="Calibri"/>
              </a:defRPr>
            </a:lvl9pPr>
          </a:lstStyle>
          <a:p>
            <a:endParaRPr/>
          </a:p>
        </p:txBody>
      </p:sp>
      <p:sp>
        <p:nvSpPr>
          <p:cNvPr id="52" name="Google Shape;52;p13"/>
          <p:cNvSpPr txBox="1">
            <a:spLocks noGrp="1"/>
          </p:cNvSpPr>
          <p:nvPr>
            <p:ph type="body" idx="1"/>
          </p:nvPr>
        </p:nvSpPr>
        <p:spPr>
          <a:xfrm>
            <a:off x="628650" y="1059582"/>
            <a:ext cx="7886700" cy="35733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730462" y="4800600"/>
            <a:ext cx="413700" cy="342900"/>
          </a:xfrm>
          <a:prstGeom prst="rect">
            <a:avLst/>
          </a:prstGeom>
          <a:noFill/>
          <a:ln>
            <a:noFill/>
          </a:ln>
        </p:spPr>
        <p:txBody>
          <a:bodyPr spcFirstLastPara="1" wrap="square" lIns="68575" tIns="34275" rIns="68575" bIns="34275" anchor="t" anchorCtr="0">
            <a:noAutofit/>
          </a:bodyPr>
          <a:lstStyle>
            <a:lvl1pPr marL="0" marR="0" lvl="0"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500"/>
              <a:buFont typeface="Arial"/>
              <a:buNone/>
              <a:defRPr sz="15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it.ly/UGquantu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jqub.ece.gmu.edu/categories/QPath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research-assets.cbinsights.com/2020/12/22124918/Quantum_computing_classical_qubit_infographic_122020.png"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s://research-assets.cbinsights.com/2020/12/22124918/Quantum_computing_classical_qubit_infographic_122020.png" TargetMode="Externa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4.png"/><Relationship Id="rId7"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research-assets.cbinsights.com/2020/12/22124918/Quantum_computing_classical_qubit_infographic_122020.png" TargetMode="External"/><Relationship Id="rId5" Type="http://schemas.openxmlformats.org/officeDocument/2006/relationships/image" Target="../media/image65.png"/><Relationship Id="rId4" Type="http://schemas.openxmlformats.org/officeDocument/2006/relationships/image" Target="../media/image55.png"/><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4.png"/><Relationship Id="rId7" Type="http://schemas.openxmlformats.org/officeDocument/2006/relationships/hyperlink" Target="https://research-assets.cbinsights.com/2020/12/22124918/Quantum_computing_classical_qubit_infographic_122020.png"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45.png"/><Relationship Id="rId5" Type="http://schemas.openxmlformats.org/officeDocument/2006/relationships/image" Target="../media/image65.png"/><Relationship Id="rId10"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q0fqxPUDVpw"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2461825" y="252975"/>
            <a:ext cx="6147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Welcome to Quantum Pathways</a:t>
            </a:r>
            <a:endParaRPr b="1"/>
          </a:p>
        </p:txBody>
      </p:sp>
      <p:sp>
        <p:nvSpPr>
          <p:cNvPr id="61" name="Google Shape;61;p15"/>
          <p:cNvSpPr txBox="1">
            <a:spLocks noGrp="1"/>
          </p:cNvSpPr>
          <p:nvPr>
            <p:ph type="body" idx="1"/>
          </p:nvPr>
        </p:nvSpPr>
        <p:spPr>
          <a:xfrm>
            <a:off x="0" y="1152475"/>
            <a:ext cx="91440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t>Jessica Rosenberg, PhD	Nancy Holincheck, PhD    Weiwen Jiang, PhD</a:t>
            </a:r>
            <a:endParaRPr/>
          </a:p>
        </p:txBody>
      </p:sp>
      <p:pic>
        <p:nvPicPr>
          <p:cNvPr id="62" name="Google Shape;62;p15"/>
          <p:cNvPicPr preferRelativeResize="0"/>
          <p:nvPr/>
        </p:nvPicPr>
        <p:blipFill>
          <a:blip r:embed="rId3">
            <a:alphaModFix/>
          </a:blip>
          <a:stretch>
            <a:fillRect/>
          </a:stretch>
        </p:blipFill>
        <p:spPr>
          <a:xfrm>
            <a:off x="7579616" y="60925"/>
            <a:ext cx="1470710" cy="956800"/>
          </a:xfrm>
          <a:prstGeom prst="rect">
            <a:avLst/>
          </a:prstGeom>
          <a:noFill/>
          <a:ln>
            <a:noFill/>
          </a:ln>
        </p:spPr>
      </p:pic>
      <p:pic>
        <p:nvPicPr>
          <p:cNvPr id="63" name="Google Shape;63;p15"/>
          <p:cNvPicPr preferRelativeResize="0"/>
          <p:nvPr/>
        </p:nvPicPr>
        <p:blipFill rotWithShape="1">
          <a:blip r:embed="rId4">
            <a:alphaModFix/>
          </a:blip>
          <a:srcRect l="46746" t="17334"/>
          <a:stretch/>
        </p:blipFill>
        <p:spPr>
          <a:xfrm>
            <a:off x="4793125" y="1694175"/>
            <a:ext cx="4350879" cy="3416400"/>
          </a:xfrm>
          <a:prstGeom prst="rect">
            <a:avLst/>
          </a:prstGeom>
          <a:noFill/>
          <a:ln>
            <a:noFill/>
          </a:ln>
        </p:spPr>
      </p:pic>
      <p:pic>
        <p:nvPicPr>
          <p:cNvPr id="64" name="Google Shape;64;p15"/>
          <p:cNvPicPr preferRelativeResize="0"/>
          <p:nvPr/>
        </p:nvPicPr>
        <p:blipFill>
          <a:blip r:embed="rId5">
            <a:alphaModFix/>
          </a:blip>
          <a:stretch>
            <a:fillRect/>
          </a:stretch>
        </p:blipFill>
        <p:spPr>
          <a:xfrm>
            <a:off x="0" y="1694175"/>
            <a:ext cx="5173987" cy="3449324"/>
          </a:xfrm>
          <a:prstGeom prst="rect">
            <a:avLst/>
          </a:prstGeom>
          <a:noFill/>
          <a:ln>
            <a:noFill/>
          </a:ln>
        </p:spPr>
      </p:pic>
      <p:pic>
        <p:nvPicPr>
          <p:cNvPr id="65" name="Google Shape;65;p15"/>
          <p:cNvPicPr preferRelativeResize="0"/>
          <p:nvPr/>
        </p:nvPicPr>
        <p:blipFill>
          <a:blip r:embed="rId6">
            <a:alphaModFix/>
          </a:blip>
          <a:stretch>
            <a:fillRect/>
          </a:stretch>
        </p:blipFill>
        <p:spPr>
          <a:xfrm>
            <a:off x="67925" y="60925"/>
            <a:ext cx="2317699" cy="895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aphicFrame>
        <p:nvGraphicFramePr>
          <p:cNvPr id="136" name="Google Shape;136;p24"/>
          <p:cNvGraphicFramePr/>
          <p:nvPr/>
        </p:nvGraphicFramePr>
        <p:xfrm>
          <a:off x="418475" y="391950"/>
          <a:ext cx="8413850" cy="4290070"/>
        </p:xfrm>
        <a:graphic>
          <a:graphicData uri="http://schemas.openxmlformats.org/drawingml/2006/table">
            <a:tbl>
              <a:tblPr>
                <a:noFill/>
                <a:tableStyleId>{FEFF4AC0-5507-480F-91ED-0A61C1A12F7D}</a:tableStyleId>
              </a:tblPr>
              <a:tblGrid>
                <a:gridCol w="4029975">
                  <a:extLst>
                    <a:ext uri="{9D8B030D-6E8A-4147-A177-3AD203B41FA5}">
                      <a16:colId xmlns:a16="http://schemas.microsoft.com/office/drawing/2014/main" val="20000"/>
                    </a:ext>
                  </a:extLst>
                </a:gridCol>
                <a:gridCol w="4383875">
                  <a:extLst>
                    <a:ext uri="{9D8B030D-6E8A-4147-A177-3AD203B41FA5}">
                      <a16:colId xmlns:a16="http://schemas.microsoft.com/office/drawing/2014/main" val="20001"/>
                    </a:ext>
                  </a:extLst>
                </a:gridCol>
              </a:tblGrid>
              <a:tr h="517825">
                <a:tc>
                  <a:txBody>
                    <a:bodyPr/>
                    <a:lstStyle/>
                    <a:p>
                      <a:pPr marL="0" marR="0" lvl="0" indent="0" algn="ctr" rtl="0">
                        <a:lnSpc>
                          <a:spcPct val="100000"/>
                        </a:lnSpc>
                        <a:spcBef>
                          <a:spcPts val="0"/>
                        </a:spcBef>
                        <a:spcAft>
                          <a:spcPts val="0"/>
                        </a:spcAft>
                        <a:buClr>
                          <a:srgbClr val="000000"/>
                        </a:buClr>
                        <a:buSzPts val="2300"/>
                        <a:buFont typeface="Arial"/>
                        <a:buNone/>
                      </a:pPr>
                      <a:r>
                        <a:rPr lang="en" sz="2300" b="1" u="none" strike="noStrike" cap="none">
                          <a:solidFill>
                            <a:srgbClr val="1C4587"/>
                          </a:solidFill>
                        </a:rPr>
                        <a:t>Classical Physics</a:t>
                      </a:r>
                      <a:endParaRPr sz="2300" b="1" u="none" strike="noStrike" cap="none">
                        <a:solidFill>
                          <a:srgbClr val="1C4587"/>
                        </a:solidFill>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300"/>
                        <a:buFont typeface="Arial"/>
                        <a:buNone/>
                      </a:pPr>
                      <a:r>
                        <a:rPr lang="en" sz="2300" b="1" u="none" strike="noStrike" cap="none">
                          <a:solidFill>
                            <a:srgbClr val="980000"/>
                          </a:solidFill>
                        </a:rPr>
                        <a:t>Quantum Physics</a:t>
                      </a:r>
                      <a:endParaRPr sz="2300" b="1" u="none" strike="noStrike" cap="none">
                        <a:solidFill>
                          <a:srgbClr val="980000"/>
                        </a:solidFill>
                      </a:endParaRPr>
                    </a:p>
                  </a:txBody>
                  <a:tcPr marL="91425" marR="91425" marT="91425" marB="91425">
                    <a:lnL w="9525" cap="flat" cmpd="sng">
                      <a:solidFill>
                        <a:srgbClr val="B7B7B7"/>
                      </a:solidFill>
                      <a:prstDash val="solid"/>
                      <a:round/>
                      <a:headEnd type="none" w="sm" len="sm"/>
                      <a:tailEnd type="none" w="sm" len="sm"/>
                    </a:lnL>
                  </a:tcPr>
                </a:tc>
                <a:extLst>
                  <a:ext uri="{0D108BD9-81ED-4DB2-BD59-A6C34878D82A}">
                    <a16:rowId xmlns:a16="http://schemas.microsoft.com/office/drawing/2014/main" val="10000"/>
                  </a:ext>
                </a:extLst>
              </a:tr>
              <a:tr h="3756700">
                <a:tc>
                  <a:txBody>
                    <a:bodyPr/>
                    <a:lstStyle/>
                    <a:p>
                      <a:pPr marL="0" lvl="0" indent="0" algn="l" rtl="0">
                        <a:spcBef>
                          <a:spcPts val="0"/>
                        </a:spcBef>
                        <a:spcAft>
                          <a:spcPts val="0"/>
                        </a:spcAft>
                        <a:buClr>
                          <a:schemeClr val="dk1"/>
                        </a:buClr>
                        <a:buSzPts val="1100"/>
                        <a:buFont typeface="Arial"/>
                        <a:buNone/>
                      </a:pPr>
                      <a:r>
                        <a:rPr lang="en" sz="2000">
                          <a:solidFill>
                            <a:srgbClr val="1C4587"/>
                          </a:solidFill>
                        </a:rPr>
                        <a:t>Classical physics explains most physical behaviors in our everyday life </a:t>
                      </a:r>
                      <a:endParaRPr sz="1700" b="1" u="sng">
                        <a:solidFill>
                          <a:schemeClr val="dk1"/>
                        </a:solidFill>
                      </a:endParaRPr>
                    </a:p>
                    <a:p>
                      <a:pPr marL="0" marR="0" lvl="0" indent="0" algn="l" rtl="0">
                        <a:lnSpc>
                          <a:spcPct val="100000"/>
                        </a:lnSpc>
                        <a:spcBef>
                          <a:spcPts val="1000"/>
                        </a:spcBef>
                        <a:spcAft>
                          <a:spcPts val="0"/>
                        </a:spcAft>
                        <a:buClr>
                          <a:srgbClr val="000000"/>
                        </a:buClr>
                        <a:buSzPts val="1600"/>
                        <a:buFont typeface="Arial"/>
                        <a:buNone/>
                      </a:pPr>
                      <a:r>
                        <a:rPr lang="en" sz="1700" b="1" u="sng" strike="noStrike" cap="none">
                          <a:solidFill>
                            <a:schemeClr val="dk1"/>
                          </a:solidFill>
                        </a:rPr>
                        <a:t>Deterministic:</a:t>
                      </a:r>
                      <a:r>
                        <a:rPr lang="en" sz="1700" u="none" strike="noStrike" cap="none">
                          <a:solidFill>
                            <a:schemeClr val="dk1"/>
                          </a:solidFill>
                        </a:rPr>
                        <a:t> Position, velocity, and momentum can be </a:t>
                      </a:r>
                      <a:r>
                        <a:rPr lang="en" sz="1700" i="1" strike="noStrike" cap="none">
                          <a:solidFill>
                            <a:schemeClr val="dk1"/>
                          </a:solidFill>
                        </a:rPr>
                        <a:t>precisely predicted</a:t>
                      </a:r>
                      <a:r>
                        <a:rPr lang="en" sz="1700" u="none" strike="noStrike" cap="none">
                          <a:solidFill>
                            <a:schemeClr val="dk1"/>
                          </a:solidFill>
                        </a:rPr>
                        <a:t> using equations of motion</a:t>
                      </a:r>
                      <a:endParaRPr sz="1700" u="none" strike="noStrike" cap="none">
                        <a:solidFill>
                          <a:schemeClr val="dk1"/>
                        </a:solidFill>
                      </a:endParaRPr>
                    </a:p>
                    <a:p>
                      <a:pPr marL="0" marR="0" lvl="0" indent="0" algn="l" rtl="0">
                        <a:lnSpc>
                          <a:spcPct val="100000"/>
                        </a:lnSpc>
                        <a:spcBef>
                          <a:spcPts val="1000"/>
                        </a:spcBef>
                        <a:spcAft>
                          <a:spcPts val="0"/>
                        </a:spcAft>
                        <a:buClr>
                          <a:srgbClr val="000000"/>
                        </a:buClr>
                        <a:buSzPts val="1600"/>
                        <a:buFont typeface="Arial"/>
                        <a:buNone/>
                      </a:pPr>
                      <a:endParaRPr sz="900">
                        <a:solidFill>
                          <a:schemeClr val="dk1"/>
                        </a:solidFill>
                      </a:endParaRPr>
                    </a:p>
                    <a:p>
                      <a:pPr marL="0" marR="0" lvl="0" indent="0" algn="l" rtl="0">
                        <a:lnSpc>
                          <a:spcPct val="100000"/>
                        </a:lnSpc>
                        <a:spcBef>
                          <a:spcPts val="1000"/>
                        </a:spcBef>
                        <a:spcAft>
                          <a:spcPts val="0"/>
                        </a:spcAft>
                        <a:buClr>
                          <a:srgbClr val="000000"/>
                        </a:buClr>
                        <a:buSzPts val="1600"/>
                        <a:buFont typeface="Arial"/>
                        <a:buNone/>
                      </a:pPr>
                      <a:r>
                        <a:rPr lang="en" sz="1700" b="1" u="sng" strike="noStrike" cap="none">
                          <a:solidFill>
                            <a:schemeClr val="dk1"/>
                          </a:solidFill>
                        </a:rPr>
                        <a:t>Measurement:</a:t>
                      </a:r>
                      <a:r>
                        <a:rPr lang="en" sz="1700" u="none" strike="noStrike" cap="none">
                          <a:solidFill>
                            <a:schemeClr val="dk1"/>
                          </a:solidFill>
                        </a:rPr>
                        <a:t> Tells you the </a:t>
                      </a:r>
                      <a:r>
                        <a:rPr lang="en" sz="1700">
                          <a:solidFill>
                            <a:schemeClr val="dk1"/>
                          </a:solidFill>
                        </a:rPr>
                        <a:t>“</a:t>
                      </a:r>
                      <a:r>
                        <a:rPr lang="en" sz="1700" u="none" strike="noStrike" cap="none">
                          <a:solidFill>
                            <a:schemeClr val="dk1"/>
                          </a:solidFill>
                        </a:rPr>
                        <a:t>state</a:t>
                      </a:r>
                      <a:r>
                        <a:rPr lang="en" sz="1700">
                          <a:solidFill>
                            <a:schemeClr val="dk1"/>
                          </a:solidFill>
                        </a:rPr>
                        <a:t>”</a:t>
                      </a:r>
                      <a:r>
                        <a:rPr lang="en" sz="1700" u="none" strike="noStrike" cap="none">
                          <a:solidFill>
                            <a:schemeClr val="dk1"/>
                          </a:solidFill>
                        </a:rPr>
                        <a:t> of an object (that it was already in). Measurem</a:t>
                      </a:r>
                      <a:r>
                        <a:rPr lang="en" sz="1700">
                          <a:solidFill>
                            <a:schemeClr val="dk1"/>
                          </a:solidFill>
                        </a:rPr>
                        <a:t>ent doesn’t change anything</a:t>
                      </a:r>
                      <a:endParaRPr sz="1700" u="none" strike="noStrike" cap="none">
                        <a:solidFill>
                          <a:schemeClr val="dk1"/>
                        </a:solidFill>
                      </a:endParaRPr>
                    </a:p>
                  </a:txBody>
                  <a:tcPr marL="91425" marR="91425" marT="91425" marB="91425">
                    <a:lnT w="9525" cap="flat" cmpd="sng">
                      <a:solidFill>
                        <a:srgbClr val="B7B7B7"/>
                      </a:solidFill>
                      <a:prstDash val="solid"/>
                      <a:round/>
                      <a:headEnd type="none" w="sm" len="sm"/>
                      <a:tailEnd type="none" w="sm" len="sm"/>
                    </a:lnT>
                  </a:tcPr>
                </a:tc>
                <a:tc>
                  <a:txBody>
                    <a:bodyPr/>
                    <a:lstStyle/>
                    <a:p>
                      <a:pPr marL="0" lvl="0" indent="0" algn="l" rtl="0">
                        <a:lnSpc>
                          <a:spcPct val="115000"/>
                        </a:lnSpc>
                        <a:spcBef>
                          <a:spcPts val="0"/>
                        </a:spcBef>
                        <a:spcAft>
                          <a:spcPts val="0"/>
                        </a:spcAft>
                        <a:buClr>
                          <a:schemeClr val="dk1"/>
                        </a:buClr>
                        <a:buSzPts val="1000"/>
                        <a:buFont typeface="Arial"/>
                        <a:buNone/>
                      </a:pPr>
                      <a:r>
                        <a:rPr lang="en" sz="2000">
                          <a:solidFill>
                            <a:srgbClr val="980000"/>
                          </a:solidFill>
                        </a:rPr>
                        <a:t>Quantum physics explains behaviors at the sub-atomic level</a:t>
                      </a:r>
                      <a:endParaRPr sz="2000">
                        <a:solidFill>
                          <a:srgbClr val="980000"/>
                        </a:solidFill>
                      </a:endParaRPr>
                    </a:p>
                    <a:p>
                      <a:pPr marL="0" marR="0" lvl="0" indent="0" algn="l" rtl="0">
                        <a:lnSpc>
                          <a:spcPct val="100000"/>
                        </a:lnSpc>
                        <a:spcBef>
                          <a:spcPts val="1200"/>
                        </a:spcBef>
                        <a:spcAft>
                          <a:spcPts val="0"/>
                        </a:spcAft>
                        <a:buClr>
                          <a:srgbClr val="000000"/>
                        </a:buClr>
                        <a:buSzPts val="1600"/>
                        <a:buFont typeface="Arial"/>
                        <a:buNone/>
                      </a:pPr>
                      <a:r>
                        <a:rPr lang="en" sz="1700" b="1" u="sng" strike="noStrike" cap="none">
                          <a:solidFill>
                            <a:schemeClr val="dk1"/>
                          </a:solidFill>
                        </a:rPr>
                        <a:t>Probabilistic:</a:t>
                      </a:r>
                      <a:r>
                        <a:rPr lang="en" sz="1700" u="none" strike="noStrike" cap="none">
                          <a:solidFill>
                            <a:schemeClr val="dk1"/>
                          </a:solidFill>
                        </a:rPr>
                        <a:t> Precise </a:t>
                      </a:r>
                      <a:r>
                        <a:rPr lang="en" sz="1700">
                          <a:solidFill>
                            <a:schemeClr val="dk1"/>
                          </a:solidFill>
                        </a:rPr>
                        <a:t>values for position, velocity, &amp; momentum of an object </a:t>
                      </a:r>
                      <a:r>
                        <a:rPr lang="en" sz="1700" i="1">
                          <a:solidFill>
                            <a:schemeClr val="dk1"/>
                          </a:solidFill>
                        </a:rPr>
                        <a:t>cannot</a:t>
                      </a:r>
                      <a:r>
                        <a:rPr lang="en" sz="1700">
                          <a:solidFill>
                            <a:schemeClr val="dk1"/>
                          </a:solidFill>
                        </a:rPr>
                        <a:t> be predicted. They</a:t>
                      </a:r>
                      <a:r>
                        <a:rPr lang="en" sz="1700" u="none" strike="noStrike" cap="none">
                          <a:solidFill>
                            <a:schemeClr val="dk1"/>
                          </a:solidFill>
                        </a:rPr>
                        <a:t> are described by </a:t>
                      </a:r>
                      <a:r>
                        <a:rPr lang="en" sz="1700" i="1" strike="noStrike" cap="none">
                          <a:solidFill>
                            <a:schemeClr val="dk1"/>
                          </a:solidFill>
                        </a:rPr>
                        <a:t>probabilities</a:t>
                      </a:r>
                      <a:r>
                        <a:rPr lang="en" sz="300">
                          <a:solidFill>
                            <a:schemeClr val="dk1"/>
                          </a:solidFill>
                        </a:rPr>
                        <a:t> </a:t>
                      </a:r>
                      <a:br>
                        <a:rPr lang="en" sz="1500" i="1">
                          <a:solidFill>
                            <a:schemeClr val="dk1"/>
                          </a:solidFill>
                        </a:rPr>
                      </a:br>
                      <a:endParaRPr sz="1500" i="1" u="sng" strike="noStrike" cap="none">
                        <a:solidFill>
                          <a:schemeClr val="dk1"/>
                        </a:solidFill>
                      </a:endParaRPr>
                    </a:p>
                    <a:p>
                      <a:pPr marL="0" marR="0" lvl="0" indent="0" algn="l" rtl="0">
                        <a:lnSpc>
                          <a:spcPct val="100000"/>
                        </a:lnSpc>
                        <a:spcBef>
                          <a:spcPts val="1000"/>
                        </a:spcBef>
                        <a:spcAft>
                          <a:spcPts val="0"/>
                        </a:spcAft>
                        <a:buClr>
                          <a:srgbClr val="000000"/>
                        </a:buClr>
                        <a:buSzPts val="1600"/>
                        <a:buFont typeface="Arial"/>
                        <a:buNone/>
                      </a:pPr>
                      <a:r>
                        <a:rPr lang="en" sz="1700" b="1" u="sng" strike="noStrike" cap="none">
                          <a:solidFill>
                            <a:schemeClr val="dk1"/>
                          </a:solidFill>
                        </a:rPr>
                        <a:t>Measurement:</a:t>
                      </a:r>
                      <a:r>
                        <a:rPr lang="en" sz="1700" u="none" strike="noStrike" cap="none">
                          <a:solidFill>
                            <a:schemeClr val="dk1"/>
                          </a:solidFill>
                        </a:rPr>
                        <a:t> In </a:t>
                      </a:r>
                      <a:r>
                        <a:rPr lang="en" sz="1700">
                          <a:solidFill>
                            <a:schemeClr val="dk1"/>
                          </a:solidFill>
                        </a:rPr>
                        <a:t>quantum, taking a measurement determines the value – thereby changing </a:t>
                      </a:r>
                      <a:r>
                        <a:rPr lang="en" sz="1700" u="none" strike="noStrike" cap="none">
                          <a:solidFill>
                            <a:schemeClr val="dk1"/>
                          </a:solidFill>
                        </a:rPr>
                        <a:t>the </a:t>
                      </a:r>
                      <a:r>
                        <a:rPr lang="en" sz="1700">
                          <a:solidFill>
                            <a:schemeClr val="dk1"/>
                          </a:solidFill>
                        </a:rPr>
                        <a:t>“</a:t>
                      </a:r>
                      <a:r>
                        <a:rPr lang="en" sz="1700" u="none" strike="noStrike" cap="none">
                          <a:solidFill>
                            <a:schemeClr val="dk1"/>
                          </a:solidFill>
                        </a:rPr>
                        <a:t>state</a:t>
                      </a:r>
                      <a:r>
                        <a:rPr lang="en" sz="1700">
                          <a:solidFill>
                            <a:schemeClr val="dk1"/>
                          </a:solidFill>
                        </a:rPr>
                        <a:t>”</a:t>
                      </a:r>
                      <a:r>
                        <a:rPr lang="en" sz="1700" u="none" strike="noStrike" cap="none">
                          <a:solidFill>
                            <a:schemeClr val="dk1"/>
                          </a:solidFill>
                        </a:rPr>
                        <a:t> of </a:t>
                      </a:r>
                      <a:r>
                        <a:rPr lang="en" sz="1700">
                          <a:solidFill>
                            <a:schemeClr val="dk1"/>
                          </a:solidFill>
                        </a:rPr>
                        <a:t>the</a:t>
                      </a:r>
                      <a:r>
                        <a:rPr lang="en" sz="1700" u="none" strike="noStrike" cap="none">
                          <a:solidFill>
                            <a:schemeClr val="dk1"/>
                          </a:solidFill>
                        </a:rPr>
                        <a:t> object.</a:t>
                      </a:r>
                      <a:endParaRPr sz="1700" b="1" u="none" strike="noStrike" cap="none">
                        <a:solidFill>
                          <a:schemeClr val="dk1"/>
                        </a:solidFill>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2476256" y="69994"/>
            <a:ext cx="40722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Atoms and Energy Levels</a:t>
            </a:r>
            <a:endParaRPr/>
          </a:p>
        </p:txBody>
      </p:sp>
      <p:sp>
        <p:nvSpPr>
          <p:cNvPr id="143" name="Google Shape;14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4" name="Google Shape;144;p25"/>
          <p:cNvPicPr preferRelativeResize="0"/>
          <p:nvPr/>
        </p:nvPicPr>
        <p:blipFill>
          <a:blip r:embed="rId3">
            <a:alphaModFix/>
          </a:blip>
          <a:stretch>
            <a:fillRect/>
          </a:stretch>
        </p:blipFill>
        <p:spPr>
          <a:xfrm>
            <a:off x="311700" y="910706"/>
            <a:ext cx="4072050" cy="4072050"/>
          </a:xfrm>
          <a:prstGeom prst="rect">
            <a:avLst/>
          </a:prstGeom>
          <a:noFill/>
          <a:ln>
            <a:noFill/>
          </a:ln>
        </p:spPr>
      </p:pic>
      <p:pic>
        <p:nvPicPr>
          <p:cNvPr id="145" name="Google Shape;145;p25"/>
          <p:cNvPicPr preferRelativeResize="0"/>
          <p:nvPr/>
        </p:nvPicPr>
        <p:blipFill>
          <a:blip r:embed="rId4">
            <a:alphaModFix/>
          </a:blip>
          <a:stretch>
            <a:fillRect/>
          </a:stretch>
        </p:blipFill>
        <p:spPr>
          <a:xfrm>
            <a:off x="4491231" y="1439812"/>
            <a:ext cx="4462275" cy="3703687"/>
          </a:xfrm>
          <a:prstGeom prst="rect">
            <a:avLst/>
          </a:prstGeom>
          <a:noFill/>
          <a:ln>
            <a:noFill/>
          </a:ln>
        </p:spPr>
      </p:pic>
      <p:pic>
        <p:nvPicPr>
          <p:cNvPr id="146" name="Google Shape;146;p25"/>
          <p:cNvPicPr preferRelativeResize="0"/>
          <p:nvPr/>
        </p:nvPicPr>
        <p:blipFill rotWithShape="1">
          <a:blip r:embed="rId5">
            <a:alphaModFix/>
          </a:blip>
          <a:srcRect l="7820" t="40205" r="8265" b="18044"/>
          <a:stretch/>
        </p:blipFill>
        <p:spPr>
          <a:xfrm>
            <a:off x="4657419" y="790681"/>
            <a:ext cx="2991132" cy="10438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Quantum States</a:t>
            </a:r>
            <a:endParaRPr/>
          </a:p>
        </p:txBody>
      </p:sp>
      <p:sp>
        <p:nvSpPr>
          <p:cNvPr id="152" name="Google Shape;152;p26"/>
          <p:cNvSpPr txBox="1">
            <a:spLocks noGrp="1"/>
          </p:cNvSpPr>
          <p:nvPr>
            <p:ph type="body" idx="1"/>
          </p:nvPr>
        </p:nvSpPr>
        <p:spPr>
          <a:xfrm>
            <a:off x="311700" y="1152475"/>
            <a:ext cx="31122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a:t>A mathematical representation of a physical system</a:t>
            </a:r>
            <a:r>
              <a:rPr lang="en" sz="2000"/>
              <a:t>, such as an atom</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Quantum states are properties of the system</a:t>
            </a:r>
            <a:endParaRPr sz="2000"/>
          </a:p>
        </p:txBody>
      </p:sp>
      <p:pic>
        <p:nvPicPr>
          <p:cNvPr id="153" name="Google Shape;153;p26"/>
          <p:cNvPicPr preferRelativeResize="0"/>
          <p:nvPr/>
        </p:nvPicPr>
        <p:blipFill>
          <a:blip r:embed="rId3">
            <a:alphaModFix/>
          </a:blip>
          <a:stretch>
            <a:fillRect/>
          </a:stretch>
        </p:blipFill>
        <p:spPr>
          <a:xfrm>
            <a:off x="3486700" y="0"/>
            <a:ext cx="5401226" cy="4910676"/>
          </a:xfrm>
          <a:prstGeom prst="rect">
            <a:avLst/>
          </a:prstGeom>
          <a:noFill/>
          <a:ln>
            <a:noFill/>
          </a:ln>
        </p:spPr>
      </p:pic>
      <p:sp>
        <p:nvSpPr>
          <p:cNvPr id="154" name="Google Shape;154;p26"/>
          <p:cNvSpPr txBox="1"/>
          <p:nvPr/>
        </p:nvSpPr>
        <p:spPr>
          <a:xfrm>
            <a:off x="3379200" y="4860875"/>
            <a:ext cx="6145800" cy="4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i="1">
                <a:solidFill>
                  <a:srgbClr val="595959"/>
                </a:solidFill>
              </a:rPr>
              <a:t>Probability densities for the electron of a hydrogen atom in different quantum states.</a:t>
            </a:r>
            <a:endParaRPr sz="1100" b="1" i="1">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2590556" y="100013"/>
            <a:ext cx="4302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1st Quantum Revolution</a:t>
            </a:r>
            <a:endParaRPr/>
          </a:p>
        </p:txBody>
      </p:sp>
      <p:pic>
        <p:nvPicPr>
          <p:cNvPr id="161" name="Google Shape;161;p27"/>
          <p:cNvPicPr preferRelativeResize="0"/>
          <p:nvPr/>
        </p:nvPicPr>
        <p:blipFill rotWithShape="1">
          <a:blip r:embed="rId3">
            <a:alphaModFix/>
          </a:blip>
          <a:srcRect l="69391" t="7002"/>
          <a:stretch/>
        </p:blipFill>
        <p:spPr>
          <a:xfrm>
            <a:off x="4026525" y="800225"/>
            <a:ext cx="1749250" cy="3543050"/>
          </a:xfrm>
          <a:prstGeom prst="rect">
            <a:avLst/>
          </a:prstGeom>
          <a:noFill/>
          <a:ln>
            <a:noFill/>
          </a:ln>
        </p:spPr>
      </p:pic>
      <p:pic>
        <p:nvPicPr>
          <p:cNvPr id="162" name="Google Shape;162;p27"/>
          <p:cNvPicPr preferRelativeResize="0"/>
          <p:nvPr/>
        </p:nvPicPr>
        <p:blipFill>
          <a:blip r:embed="rId4">
            <a:alphaModFix/>
          </a:blip>
          <a:stretch>
            <a:fillRect/>
          </a:stretch>
        </p:blipFill>
        <p:spPr>
          <a:xfrm>
            <a:off x="5178300" y="1788725"/>
            <a:ext cx="3965700" cy="1348339"/>
          </a:xfrm>
          <a:prstGeom prst="rect">
            <a:avLst/>
          </a:prstGeom>
          <a:noFill/>
          <a:ln>
            <a:noFill/>
          </a:ln>
        </p:spPr>
      </p:pic>
      <p:pic>
        <p:nvPicPr>
          <p:cNvPr id="163" name="Google Shape;163;p27"/>
          <p:cNvPicPr preferRelativeResize="0"/>
          <p:nvPr/>
        </p:nvPicPr>
        <p:blipFill>
          <a:blip r:embed="rId5">
            <a:alphaModFix/>
          </a:blip>
          <a:stretch>
            <a:fillRect/>
          </a:stretch>
        </p:blipFill>
        <p:spPr>
          <a:xfrm>
            <a:off x="5928175" y="3289464"/>
            <a:ext cx="2552454" cy="1701636"/>
          </a:xfrm>
          <a:prstGeom prst="rect">
            <a:avLst/>
          </a:prstGeom>
          <a:noFill/>
          <a:ln>
            <a:noFill/>
          </a:ln>
        </p:spPr>
      </p:pic>
      <p:pic>
        <p:nvPicPr>
          <p:cNvPr id="164" name="Google Shape;164;p27"/>
          <p:cNvPicPr preferRelativeResize="0"/>
          <p:nvPr/>
        </p:nvPicPr>
        <p:blipFill>
          <a:blip r:embed="rId6">
            <a:alphaModFix/>
          </a:blip>
          <a:stretch>
            <a:fillRect/>
          </a:stretch>
        </p:blipFill>
        <p:spPr>
          <a:xfrm>
            <a:off x="152400" y="825113"/>
            <a:ext cx="3721726" cy="2096091"/>
          </a:xfrm>
          <a:prstGeom prst="rect">
            <a:avLst/>
          </a:prstGeom>
          <a:noFill/>
          <a:ln>
            <a:noFill/>
          </a:ln>
        </p:spPr>
      </p:pic>
      <p:pic>
        <p:nvPicPr>
          <p:cNvPr id="165" name="Google Shape;165;p27"/>
          <p:cNvPicPr preferRelativeResize="0"/>
          <p:nvPr/>
        </p:nvPicPr>
        <p:blipFill>
          <a:blip r:embed="rId7">
            <a:alphaModFix/>
          </a:blip>
          <a:stretch>
            <a:fillRect/>
          </a:stretch>
        </p:blipFill>
        <p:spPr>
          <a:xfrm>
            <a:off x="1053761" y="2921198"/>
            <a:ext cx="2002489" cy="21778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2476256" y="69994"/>
            <a:ext cx="40722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What is Light?</a:t>
            </a:r>
            <a:endParaRPr/>
          </a:p>
        </p:txBody>
      </p:sp>
      <p:sp>
        <p:nvSpPr>
          <p:cNvPr id="172" name="Google Shape;172;p28"/>
          <p:cNvSpPr txBox="1">
            <a:spLocks noGrp="1"/>
          </p:cNvSpPr>
          <p:nvPr>
            <p:ph type="body" idx="1"/>
          </p:nvPr>
        </p:nvSpPr>
        <p:spPr>
          <a:xfrm>
            <a:off x="311738" y="932559"/>
            <a:ext cx="5475900" cy="14043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Light is wave combination of electric and magnetic fields</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Wavelength is key property of light</a:t>
            </a:r>
            <a:endParaRPr/>
          </a:p>
        </p:txBody>
      </p:sp>
      <p:pic>
        <p:nvPicPr>
          <p:cNvPr id="173" name="Google Shape;173;p28"/>
          <p:cNvPicPr preferRelativeResize="0"/>
          <p:nvPr/>
        </p:nvPicPr>
        <p:blipFill>
          <a:blip r:embed="rId3">
            <a:alphaModFix/>
          </a:blip>
          <a:stretch>
            <a:fillRect/>
          </a:stretch>
        </p:blipFill>
        <p:spPr>
          <a:xfrm>
            <a:off x="5689013" y="788138"/>
            <a:ext cx="3143250" cy="1693069"/>
          </a:xfrm>
          <a:prstGeom prst="rect">
            <a:avLst/>
          </a:prstGeom>
          <a:noFill/>
          <a:ln>
            <a:noFill/>
          </a:ln>
        </p:spPr>
      </p:pic>
      <p:pic>
        <p:nvPicPr>
          <p:cNvPr id="174" name="Google Shape;174;p28"/>
          <p:cNvPicPr preferRelativeResize="0"/>
          <p:nvPr/>
        </p:nvPicPr>
        <p:blipFill>
          <a:blip r:embed="rId4">
            <a:alphaModFix/>
          </a:blip>
          <a:stretch>
            <a:fillRect/>
          </a:stretch>
        </p:blipFill>
        <p:spPr>
          <a:xfrm>
            <a:off x="311738" y="2320463"/>
            <a:ext cx="7373608" cy="2823038"/>
          </a:xfrm>
          <a:prstGeom prst="rect">
            <a:avLst/>
          </a:prstGeom>
          <a:noFill/>
          <a:ln>
            <a:noFill/>
          </a:ln>
        </p:spPr>
      </p:pic>
      <p:sp>
        <p:nvSpPr>
          <p:cNvPr id="175" name="Google Shape;175;p28"/>
          <p:cNvSpPr txBox="1"/>
          <p:nvPr/>
        </p:nvSpPr>
        <p:spPr>
          <a:xfrm>
            <a:off x="7630538" y="4877831"/>
            <a:ext cx="1446600" cy="3078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100"/>
              <a:t>Credit: David Babb</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9"/>
          <p:cNvPicPr preferRelativeResize="0"/>
          <p:nvPr/>
        </p:nvPicPr>
        <p:blipFill rotWithShape="1">
          <a:blip r:embed="rId3">
            <a:alphaModFix/>
          </a:blip>
          <a:srcRect t="10281"/>
          <a:stretch/>
        </p:blipFill>
        <p:spPr>
          <a:xfrm>
            <a:off x="1037900" y="2776650"/>
            <a:ext cx="3290900" cy="2066875"/>
          </a:xfrm>
          <a:prstGeom prst="rect">
            <a:avLst/>
          </a:prstGeom>
          <a:noFill/>
          <a:ln>
            <a:noFill/>
          </a:ln>
        </p:spPr>
      </p:pic>
      <p:sp>
        <p:nvSpPr>
          <p:cNvPr id="181" name="Google Shape;18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 there a tangible example of Quantum?</a:t>
            </a:r>
            <a:endParaRPr/>
          </a:p>
        </p:txBody>
      </p:sp>
      <p:sp>
        <p:nvSpPr>
          <p:cNvPr id="182" name="Google Shape;182;p29"/>
          <p:cNvSpPr txBox="1">
            <a:spLocks noGrp="1"/>
          </p:cNvSpPr>
          <p:nvPr>
            <p:ph type="body" idx="1"/>
          </p:nvPr>
        </p:nvSpPr>
        <p:spPr>
          <a:xfrm>
            <a:off x="311700" y="1152475"/>
            <a:ext cx="4743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You may have heard that </a:t>
            </a:r>
            <a:r>
              <a:rPr lang="en" i="1" u="sng"/>
              <a:t>Light is Polarized</a:t>
            </a:r>
            <a:endParaRPr i="1" u="sng"/>
          </a:p>
          <a:p>
            <a:pPr marL="0" lvl="0" indent="0" algn="l" rtl="0">
              <a:spcBef>
                <a:spcPts val="1200"/>
              </a:spcBef>
              <a:spcAft>
                <a:spcPts val="0"/>
              </a:spcAft>
              <a:buNone/>
            </a:pPr>
            <a:r>
              <a:rPr lang="en"/>
              <a:t>	You might have polarized sunglasses.</a:t>
            </a:r>
            <a:endParaRPr/>
          </a:p>
          <a:p>
            <a:pPr marL="0" lvl="0" indent="457200" algn="l" rtl="0">
              <a:spcBef>
                <a:spcPts val="1200"/>
              </a:spcBef>
              <a:spcAft>
                <a:spcPts val="0"/>
              </a:spcAft>
              <a:buNone/>
            </a:pPr>
            <a:r>
              <a:rPr lang="en"/>
              <a:t>What is polarized light?</a:t>
            </a:r>
            <a:endParaRPr/>
          </a:p>
          <a:p>
            <a:pPr marL="0" lvl="0" indent="457200" algn="l" rtl="0">
              <a:spcBef>
                <a:spcPts val="1200"/>
              </a:spcBef>
              <a:spcAft>
                <a:spcPts val="1200"/>
              </a:spcAft>
              <a:buNone/>
            </a:pPr>
            <a:r>
              <a:rPr lang="en"/>
              <a:t>Need to start with light as a wave</a:t>
            </a:r>
            <a:endParaRPr/>
          </a:p>
        </p:txBody>
      </p:sp>
      <p:pic>
        <p:nvPicPr>
          <p:cNvPr id="183" name="Google Shape;183;p29"/>
          <p:cNvPicPr preferRelativeResize="0"/>
          <p:nvPr/>
        </p:nvPicPr>
        <p:blipFill>
          <a:blip r:embed="rId4">
            <a:alphaModFix/>
          </a:blip>
          <a:stretch>
            <a:fillRect/>
          </a:stretch>
        </p:blipFill>
        <p:spPr>
          <a:xfrm>
            <a:off x="5245175" y="1739675"/>
            <a:ext cx="3364175" cy="22419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Polarized Light</a:t>
            </a:r>
            <a:endParaRPr/>
          </a:p>
        </p:txBody>
      </p:sp>
      <p:sp>
        <p:nvSpPr>
          <p:cNvPr id="189" name="Google Shape;189;p30"/>
          <p:cNvSpPr txBox="1">
            <a:spLocks noGrp="1"/>
          </p:cNvSpPr>
          <p:nvPr>
            <p:ph type="body" idx="1"/>
          </p:nvPr>
        </p:nvSpPr>
        <p:spPr>
          <a:xfrm>
            <a:off x="385700" y="11281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Sunlight is </a:t>
            </a:r>
            <a:r>
              <a:rPr lang="en" b="1" i="1" u="sng"/>
              <a:t>UN</a:t>
            </a:r>
            <a:r>
              <a:rPr lang="en" i="1" u="sng"/>
              <a:t>polarized</a:t>
            </a:r>
            <a:r>
              <a:rPr lang="en"/>
              <a:t> light</a:t>
            </a:r>
            <a:endParaRPr/>
          </a:p>
          <a:p>
            <a:pPr marL="457200" lvl="0" indent="-342900" algn="l" rtl="0">
              <a:spcBef>
                <a:spcPts val="0"/>
              </a:spcBef>
              <a:spcAft>
                <a:spcPts val="0"/>
              </a:spcAft>
              <a:buSzPts val="1800"/>
              <a:buChar char="●"/>
            </a:pPr>
            <a:r>
              <a:rPr lang="en"/>
              <a:t>The waves that compose the light are all jumbled and vibrate in all directions.</a:t>
            </a:r>
            <a:endParaRPr/>
          </a:p>
          <a:p>
            <a:pPr marL="457200" lvl="0" indent="-342900" algn="l" rtl="0">
              <a:spcBef>
                <a:spcPts val="0"/>
              </a:spcBef>
              <a:spcAft>
                <a:spcPts val="0"/>
              </a:spcAft>
              <a:buSzPts val="1800"/>
              <a:buChar char="●"/>
            </a:pPr>
            <a:r>
              <a:rPr lang="en"/>
              <a:t>A polarizer filters out all the light except the light that is vibrating in the orientation of the polarizer</a:t>
            </a:r>
            <a:endParaRPr/>
          </a:p>
        </p:txBody>
      </p:sp>
      <p:pic>
        <p:nvPicPr>
          <p:cNvPr id="190" name="Google Shape;190;p30"/>
          <p:cNvPicPr preferRelativeResize="0"/>
          <p:nvPr/>
        </p:nvPicPr>
        <p:blipFill>
          <a:blip r:embed="rId3">
            <a:alphaModFix/>
          </a:blip>
          <a:stretch>
            <a:fillRect/>
          </a:stretch>
        </p:blipFill>
        <p:spPr>
          <a:xfrm>
            <a:off x="1038450" y="2521775"/>
            <a:ext cx="6936425" cy="250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33"/>
              <a:t>Let’s take a look at what happens with polarizers:</a:t>
            </a:r>
            <a:endParaRPr sz="3133"/>
          </a:p>
          <a:p>
            <a:pPr marL="0" lvl="0" indent="0" algn="l" rtl="0">
              <a:spcBef>
                <a:spcPts val="0"/>
              </a:spcBef>
              <a:spcAft>
                <a:spcPts val="0"/>
              </a:spcAft>
              <a:buNone/>
            </a:pPr>
            <a:r>
              <a:rPr lang="en"/>
              <a:t>A fun (quantum) experiment with polarizers</a:t>
            </a:r>
            <a:endParaRPr/>
          </a:p>
        </p:txBody>
      </p:sp>
      <p:sp>
        <p:nvSpPr>
          <p:cNvPr id="196" name="Google Shape;196;p31"/>
          <p:cNvSpPr txBox="1">
            <a:spLocks noGrp="1"/>
          </p:cNvSpPr>
          <p:nvPr>
            <p:ph type="body" idx="1"/>
          </p:nvPr>
        </p:nvSpPr>
        <p:spPr>
          <a:xfrm>
            <a:off x="413100" y="1614475"/>
            <a:ext cx="8520600" cy="9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What do you predict will happen when you look through one of the polarizers?</a:t>
            </a:r>
            <a:endParaRPr sz="2000"/>
          </a:p>
          <a:p>
            <a:pPr marL="0" lvl="0" indent="0" algn="l" rtl="0">
              <a:spcBef>
                <a:spcPts val="1200"/>
              </a:spcBef>
              <a:spcAft>
                <a:spcPts val="1200"/>
              </a:spcAft>
              <a:buNone/>
            </a:pPr>
            <a:endParaRPr/>
          </a:p>
        </p:txBody>
      </p:sp>
      <p:sp>
        <p:nvSpPr>
          <p:cNvPr id="197" name="Google Shape;197;p31"/>
          <p:cNvSpPr txBox="1"/>
          <p:nvPr/>
        </p:nvSpPr>
        <p:spPr>
          <a:xfrm>
            <a:off x="413100" y="2697300"/>
            <a:ext cx="7257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000">
                <a:solidFill>
                  <a:schemeClr val="dk2"/>
                </a:solidFill>
              </a:rPr>
              <a:t>Take one polarizer and look through it - what do you notice?</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33"/>
              <a:t>Let’s take a look at what happens with polarizers:</a:t>
            </a:r>
            <a:endParaRPr sz="3133"/>
          </a:p>
          <a:p>
            <a:pPr marL="0" lvl="0" indent="0" algn="l" rtl="0">
              <a:spcBef>
                <a:spcPts val="0"/>
              </a:spcBef>
              <a:spcAft>
                <a:spcPts val="0"/>
              </a:spcAft>
              <a:buNone/>
            </a:pPr>
            <a:r>
              <a:rPr lang="en"/>
              <a:t>A fun (quantum) experiment with polarizers</a:t>
            </a:r>
            <a:endParaRPr/>
          </a:p>
        </p:txBody>
      </p:sp>
      <p:sp>
        <p:nvSpPr>
          <p:cNvPr id="203" name="Google Shape;203;p32"/>
          <p:cNvSpPr txBox="1">
            <a:spLocks noGrp="1"/>
          </p:cNvSpPr>
          <p:nvPr>
            <p:ph type="body" idx="1"/>
          </p:nvPr>
        </p:nvSpPr>
        <p:spPr>
          <a:xfrm>
            <a:off x="311700" y="2254375"/>
            <a:ext cx="8638800" cy="15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Now look through two polarizers</a:t>
            </a:r>
            <a:endParaRPr sz="2000"/>
          </a:p>
          <a:p>
            <a:pPr marL="457200" lvl="0" indent="-355600" algn="l" rtl="0">
              <a:spcBef>
                <a:spcPts val="1200"/>
              </a:spcBef>
              <a:spcAft>
                <a:spcPts val="0"/>
              </a:spcAft>
              <a:buSzPts val="2000"/>
              <a:buChar char="●"/>
            </a:pPr>
            <a:r>
              <a:rPr lang="en" sz="2000"/>
              <a:t>What do you notice?</a:t>
            </a:r>
            <a:endParaRPr sz="2000"/>
          </a:p>
          <a:p>
            <a:pPr marL="457200" lvl="0" indent="-355600" algn="l" rtl="0">
              <a:spcBef>
                <a:spcPts val="0"/>
              </a:spcBef>
              <a:spcAft>
                <a:spcPts val="0"/>
              </a:spcAft>
              <a:buSzPts val="2000"/>
              <a:buChar char="●"/>
            </a:pPr>
            <a:r>
              <a:rPr lang="en" sz="2000"/>
              <a:t>What happens as you rotate the polarizers with respect to one another</a:t>
            </a:r>
            <a:endParaRPr sz="2000"/>
          </a:p>
        </p:txBody>
      </p:sp>
      <p:sp>
        <p:nvSpPr>
          <p:cNvPr id="204" name="Google Shape;204;p32"/>
          <p:cNvSpPr txBox="1"/>
          <p:nvPr/>
        </p:nvSpPr>
        <p:spPr>
          <a:xfrm>
            <a:off x="348300" y="1555200"/>
            <a:ext cx="821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2"/>
                </a:solidFill>
              </a:rPr>
              <a:t>What do you think will happen when you look through 2 polarizers?</a:t>
            </a:r>
            <a:endParaRPr sz="20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33"/>
              <a:t>Let’s take a look at what happens with polarizers:</a:t>
            </a:r>
            <a:endParaRPr sz="3133"/>
          </a:p>
          <a:p>
            <a:pPr marL="0" lvl="0" indent="0" algn="l" rtl="0">
              <a:spcBef>
                <a:spcPts val="0"/>
              </a:spcBef>
              <a:spcAft>
                <a:spcPts val="0"/>
              </a:spcAft>
              <a:buNone/>
            </a:pPr>
            <a:r>
              <a:rPr lang="en"/>
              <a:t>A fun (quantum) experiment with polarizers</a:t>
            </a:r>
            <a:endParaRPr/>
          </a:p>
        </p:txBody>
      </p:sp>
      <p:sp>
        <p:nvSpPr>
          <p:cNvPr id="210" name="Google Shape;210;p33"/>
          <p:cNvSpPr txBox="1">
            <a:spLocks noGrp="1"/>
          </p:cNvSpPr>
          <p:nvPr>
            <p:ph type="body" idx="1"/>
          </p:nvPr>
        </p:nvSpPr>
        <p:spPr>
          <a:xfrm>
            <a:off x="311700" y="2537875"/>
            <a:ext cx="8520600" cy="1123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When two polarizers are oriented to block the light, insert a third polarizer between them - what do you notice? </a:t>
            </a:r>
            <a:endParaRPr sz="2000"/>
          </a:p>
        </p:txBody>
      </p:sp>
      <p:sp>
        <p:nvSpPr>
          <p:cNvPr id="211" name="Google Shape;211;p33"/>
          <p:cNvSpPr txBox="1"/>
          <p:nvPr/>
        </p:nvSpPr>
        <p:spPr>
          <a:xfrm>
            <a:off x="311700" y="1595700"/>
            <a:ext cx="8035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2"/>
                </a:solidFill>
              </a:rPr>
              <a:t>What do you expect to happen if you add a polarizer between the first two?</a:t>
            </a:r>
            <a:endParaRPr sz="20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aphicFrame>
        <p:nvGraphicFramePr>
          <p:cNvPr id="70" name="Google Shape;70;p16"/>
          <p:cNvGraphicFramePr/>
          <p:nvPr/>
        </p:nvGraphicFramePr>
        <p:xfrm>
          <a:off x="576725" y="409013"/>
          <a:ext cx="7864975" cy="4325475"/>
        </p:xfrm>
        <a:graphic>
          <a:graphicData uri="http://schemas.openxmlformats.org/drawingml/2006/table">
            <a:tbl>
              <a:tblPr>
                <a:noFill/>
                <a:tableStyleId>{5B4E664B-F1BD-4F6A-813B-940B034934EE}</a:tableStyleId>
              </a:tblPr>
              <a:tblGrid>
                <a:gridCol w="2200775">
                  <a:extLst>
                    <a:ext uri="{9D8B030D-6E8A-4147-A177-3AD203B41FA5}">
                      <a16:colId xmlns:a16="http://schemas.microsoft.com/office/drawing/2014/main" val="20000"/>
                    </a:ext>
                  </a:extLst>
                </a:gridCol>
                <a:gridCol w="5664200">
                  <a:extLst>
                    <a:ext uri="{9D8B030D-6E8A-4147-A177-3AD203B41FA5}">
                      <a16:colId xmlns:a16="http://schemas.microsoft.com/office/drawing/2014/main" val="20001"/>
                    </a:ext>
                  </a:extLst>
                </a:gridCol>
              </a:tblGrid>
              <a:tr h="617925">
                <a:tc>
                  <a:txBody>
                    <a:bodyPr/>
                    <a:lstStyle/>
                    <a:p>
                      <a:pPr marL="0" lvl="0" indent="0" algn="ctr" rtl="0">
                        <a:lnSpc>
                          <a:spcPct val="115000"/>
                        </a:lnSpc>
                        <a:spcBef>
                          <a:spcPts val="0"/>
                        </a:spcBef>
                        <a:spcAft>
                          <a:spcPts val="0"/>
                        </a:spcAft>
                        <a:buNone/>
                      </a:pPr>
                      <a:r>
                        <a:rPr lang="en" sz="1600" b="1"/>
                        <a:t>2:00 – 2:15</a:t>
                      </a:r>
                      <a:endParaRPr sz="1600" b="1"/>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Welcome and introductions</a:t>
                      </a:r>
                      <a:endParaRPr sz="1600"/>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17925">
                <a:tc>
                  <a:txBody>
                    <a:bodyPr/>
                    <a:lstStyle/>
                    <a:p>
                      <a:pPr marL="0" lvl="0" indent="0" algn="ctr" rtl="0">
                        <a:lnSpc>
                          <a:spcPct val="115000"/>
                        </a:lnSpc>
                        <a:spcBef>
                          <a:spcPts val="0"/>
                        </a:spcBef>
                        <a:spcAft>
                          <a:spcPts val="0"/>
                        </a:spcAft>
                        <a:buNone/>
                      </a:pPr>
                      <a:r>
                        <a:rPr lang="en" sz="1600" b="1"/>
                        <a:t>2:15 – 2:30</a:t>
                      </a:r>
                      <a:endParaRPr sz="1600" b="1"/>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Quantum Questions</a:t>
                      </a:r>
                      <a:endParaRPr sz="1600"/>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7925">
                <a:tc>
                  <a:txBody>
                    <a:bodyPr/>
                    <a:lstStyle/>
                    <a:p>
                      <a:pPr marL="0" lvl="0" indent="0" algn="ctr" rtl="0">
                        <a:lnSpc>
                          <a:spcPct val="115000"/>
                        </a:lnSpc>
                        <a:spcBef>
                          <a:spcPts val="0"/>
                        </a:spcBef>
                        <a:spcAft>
                          <a:spcPts val="0"/>
                        </a:spcAft>
                        <a:buNone/>
                      </a:pPr>
                      <a:r>
                        <a:rPr lang="en" sz="1600" b="1"/>
                        <a:t>2:30 – 3:15</a:t>
                      </a:r>
                      <a:endParaRPr sz="1600" b="1"/>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Introduction to Quantum</a:t>
                      </a:r>
                      <a:endParaRPr sz="1600"/>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17925">
                <a:tc>
                  <a:txBody>
                    <a:bodyPr/>
                    <a:lstStyle/>
                    <a:p>
                      <a:pPr marL="0" lvl="0" indent="0" algn="ctr" rtl="0">
                        <a:lnSpc>
                          <a:spcPct val="115000"/>
                        </a:lnSpc>
                        <a:spcBef>
                          <a:spcPts val="0"/>
                        </a:spcBef>
                        <a:spcAft>
                          <a:spcPts val="0"/>
                        </a:spcAft>
                        <a:buNone/>
                      </a:pPr>
                      <a:r>
                        <a:rPr lang="en" sz="1600" b="1"/>
                        <a:t>3:15 – 3:30</a:t>
                      </a:r>
                      <a:endParaRPr sz="1600" b="1"/>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Break</a:t>
                      </a:r>
                      <a:endParaRPr sz="1600"/>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7925">
                <a:tc>
                  <a:txBody>
                    <a:bodyPr/>
                    <a:lstStyle/>
                    <a:p>
                      <a:pPr marL="0" lvl="0" indent="0" algn="ctr" rtl="0">
                        <a:lnSpc>
                          <a:spcPct val="115000"/>
                        </a:lnSpc>
                        <a:spcBef>
                          <a:spcPts val="0"/>
                        </a:spcBef>
                        <a:spcAft>
                          <a:spcPts val="0"/>
                        </a:spcAft>
                        <a:buNone/>
                      </a:pPr>
                      <a:r>
                        <a:rPr lang="en" sz="1600" b="1"/>
                        <a:t>3:30 – 4:00</a:t>
                      </a:r>
                      <a:endParaRPr sz="1600" b="1"/>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Path from classical computing to quantum computing</a:t>
                      </a:r>
                      <a:endParaRPr sz="1600"/>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17925">
                <a:tc>
                  <a:txBody>
                    <a:bodyPr/>
                    <a:lstStyle/>
                    <a:p>
                      <a:pPr marL="0" lvl="0" indent="0" algn="ctr" rtl="0">
                        <a:lnSpc>
                          <a:spcPct val="115000"/>
                        </a:lnSpc>
                        <a:spcBef>
                          <a:spcPts val="0"/>
                        </a:spcBef>
                        <a:spcAft>
                          <a:spcPts val="0"/>
                        </a:spcAft>
                        <a:buNone/>
                      </a:pPr>
                      <a:r>
                        <a:rPr lang="en" sz="1600" b="1"/>
                        <a:t>4:00 – 4:45</a:t>
                      </a:r>
                      <a:endParaRPr sz="1600" b="1"/>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Industry panel</a:t>
                      </a:r>
                      <a:endParaRPr sz="1600"/>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617925">
                <a:tc>
                  <a:txBody>
                    <a:bodyPr/>
                    <a:lstStyle/>
                    <a:p>
                      <a:pPr marL="0" lvl="0" indent="0" algn="ctr" rtl="0">
                        <a:lnSpc>
                          <a:spcPct val="115000"/>
                        </a:lnSpc>
                        <a:spcBef>
                          <a:spcPts val="0"/>
                        </a:spcBef>
                        <a:spcAft>
                          <a:spcPts val="0"/>
                        </a:spcAft>
                        <a:buNone/>
                      </a:pPr>
                      <a:r>
                        <a:rPr lang="en" sz="1600" b="1"/>
                        <a:t>4:45 – 5:00</a:t>
                      </a:r>
                      <a:endParaRPr sz="1600" b="1"/>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Wrap up</a:t>
                      </a:r>
                      <a:endParaRPr sz="1600"/>
                    </a:p>
                  </a:txBody>
                  <a:tcPr marL="68575" marR="68575" marT="91425" marB="91425" anchor="ctr">
                    <a:lnL w="12200" cap="flat" cmpd="sng">
                      <a:solidFill>
                        <a:srgbClr val="000000"/>
                      </a:solidFill>
                      <a:prstDash val="solid"/>
                      <a:round/>
                      <a:headEnd type="none" w="sm" len="sm"/>
                      <a:tailEnd type="none" w="sm" len="sm"/>
                    </a:lnL>
                    <a:lnR w="12200" cap="flat" cmpd="sng">
                      <a:solidFill>
                        <a:srgbClr val="000000"/>
                      </a:solidFill>
                      <a:prstDash val="solid"/>
                      <a:round/>
                      <a:headEnd type="none" w="sm" len="sm"/>
                      <a:tailEnd type="none" w="sm" len="sm"/>
                    </a:lnR>
                    <a:lnT w="12200" cap="flat" cmpd="sng">
                      <a:solidFill>
                        <a:srgbClr val="000000"/>
                      </a:solidFill>
                      <a:prstDash val="solid"/>
                      <a:round/>
                      <a:headEnd type="none" w="sm" len="sm"/>
                      <a:tailEnd type="none" w="sm" len="sm"/>
                    </a:lnT>
                    <a:lnB w="122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fun (quantum) experiment with Polarizers</a:t>
            </a:r>
            <a:endParaRPr/>
          </a:p>
        </p:txBody>
      </p:sp>
      <p:sp>
        <p:nvSpPr>
          <p:cNvPr id="217" name="Google Shape;21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Polarizers perform </a:t>
            </a:r>
            <a:r>
              <a:rPr lang="en" b="1" i="1" u="sng"/>
              <a:t>quantum measurements</a:t>
            </a:r>
            <a:endParaRPr b="1" i="1" u="sng"/>
          </a:p>
          <a:p>
            <a:pPr marL="0" lvl="0" indent="0" algn="l" rtl="0">
              <a:spcBef>
                <a:spcPts val="1200"/>
              </a:spcBef>
              <a:spcAft>
                <a:spcPts val="0"/>
              </a:spcAft>
              <a:buNone/>
            </a:pPr>
            <a:r>
              <a:rPr lang="en"/>
              <a:t>	We can think of measurement as asking a question</a:t>
            </a:r>
            <a:endParaRPr/>
          </a:p>
          <a:p>
            <a:pPr marL="0" lvl="0" indent="0" algn="l" rtl="0">
              <a:spcBef>
                <a:spcPts val="1200"/>
              </a:spcBef>
              <a:spcAft>
                <a:spcPts val="0"/>
              </a:spcAft>
              <a:buNone/>
            </a:pPr>
            <a:r>
              <a:rPr lang="en"/>
              <a:t>	</a:t>
            </a:r>
            <a:r>
              <a:rPr lang="en" i="1"/>
              <a:t>How much of the incoming light is polarized in the </a:t>
            </a:r>
            <a:br>
              <a:rPr lang="en" i="1"/>
            </a:br>
            <a:r>
              <a:rPr lang="en" i="1"/>
              <a:t>	same direction as the polarizer?</a:t>
            </a:r>
            <a:endParaRPr i="1"/>
          </a:p>
          <a:p>
            <a:pPr marL="0" lvl="0" indent="0" algn="l" rtl="0">
              <a:spcBef>
                <a:spcPts val="1200"/>
              </a:spcBef>
              <a:spcAft>
                <a:spcPts val="1200"/>
              </a:spcAft>
              <a:buNone/>
            </a:pPr>
            <a:r>
              <a:rPr lang="en"/>
              <a:t>Using the concept of </a:t>
            </a:r>
            <a:r>
              <a:rPr lang="en" b="1" i="1"/>
              <a:t>measurement</a:t>
            </a:r>
            <a:r>
              <a:rPr lang="en"/>
              <a:t>, can you explain why the two polarizers in the video blocked ALL the light when the first one was vertical and the second was</a:t>
            </a:r>
            <a:br>
              <a:rPr lang="en"/>
            </a:br>
            <a:r>
              <a:rPr lang="en"/>
              <a:t>horizontal?</a:t>
            </a:r>
            <a:endParaRPr i="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fun (quantum) experiment with Polarizers</a:t>
            </a:r>
            <a:endParaRPr/>
          </a:p>
        </p:txBody>
      </p:sp>
      <p:sp>
        <p:nvSpPr>
          <p:cNvPr id="223" name="Google Shape;223;p35"/>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Using the concept of measurement, can you explain why the two polarizers in the video blocked ALL of the light when the first one was vertical and the second </a:t>
            </a:r>
            <a:br>
              <a:rPr lang="en"/>
            </a:br>
            <a:r>
              <a:rPr lang="en"/>
              <a:t>was horizontal?</a:t>
            </a:r>
            <a:endParaRPr i="1"/>
          </a:p>
        </p:txBody>
      </p:sp>
      <p:sp>
        <p:nvSpPr>
          <p:cNvPr id="224" name="Google Shape;224;p35"/>
          <p:cNvSpPr txBox="1">
            <a:spLocks noGrp="1"/>
          </p:cNvSpPr>
          <p:nvPr>
            <p:ph type="body" idx="1"/>
          </p:nvPr>
        </p:nvSpPr>
        <p:spPr>
          <a:xfrm>
            <a:off x="2525400" y="4550200"/>
            <a:ext cx="4093200" cy="4695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 sz="1400" b="1">
                <a:solidFill>
                  <a:srgbClr val="FF0000"/>
                </a:solidFill>
              </a:rPr>
              <a:t>Also note that measurements can’t be reversed!!</a:t>
            </a:r>
            <a:endParaRPr sz="1400" b="1">
              <a:solidFill>
                <a:srgbClr val="FF0000"/>
              </a:solidFill>
            </a:endParaRPr>
          </a:p>
        </p:txBody>
      </p:sp>
      <p:pic>
        <p:nvPicPr>
          <p:cNvPr id="225" name="Google Shape;225;p35"/>
          <p:cNvPicPr preferRelativeResize="0"/>
          <p:nvPr/>
        </p:nvPicPr>
        <p:blipFill>
          <a:blip r:embed="rId3">
            <a:alphaModFix/>
          </a:blip>
          <a:stretch>
            <a:fillRect/>
          </a:stretch>
        </p:blipFill>
        <p:spPr>
          <a:xfrm>
            <a:off x="940538" y="2081925"/>
            <a:ext cx="7262926" cy="24682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fun (quantum) experiment with Polarizers</a:t>
            </a:r>
            <a:endParaRPr/>
          </a:p>
        </p:txBody>
      </p:sp>
      <p:sp>
        <p:nvSpPr>
          <p:cNvPr id="231" name="Google Shape;231;p36"/>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bit harder question…</a:t>
            </a:r>
            <a:endParaRPr/>
          </a:p>
          <a:p>
            <a:pPr marL="0" lvl="0" indent="0" algn="l" rtl="0">
              <a:spcBef>
                <a:spcPts val="1200"/>
              </a:spcBef>
              <a:spcAft>
                <a:spcPts val="1200"/>
              </a:spcAft>
              <a:buNone/>
            </a:pPr>
            <a:r>
              <a:rPr lang="en"/>
              <a:t>Using the concept of measurement, can you explain why some light makes it all</a:t>
            </a:r>
            <a:br>
              <a:rPr lang="en"/>
            </a:br>
            <a:r>
              <a:rPr lang="en"/>
              <a:t>the way through if you use </a:t>
            </a:r>
            <a:r>
              <a:rPr lang="en" b="1" i="1" u="sng"/>
              <a:t>THREE</a:t>
            </a:r>
            <a:r>
              <a:rPr lang="en"/>
              <a:t> polarizers like in the video?</a:t>
            </a:r>
            <a:endParaRPr/>
          </a:p>
        </p:txBody>
      </p:sp>
      <p:pic>
        <p:nvPicPr>
          <p:cNvPr id="232" name="Google Shape;232;p36"/>
          <p:cNvPicPr preferRelativeResize="0"/>
          <p:nvPr/>
        </p:nvPicPr>
        <p:blipFill>
          <a:blip r:embed="rId3">
            <a:alphaModFix/>
          </a:blip>
          <a:stretch>
            <a:fillRect/>
          </a:stretch>
        </p:blipFill>
        <p:spPr>
          <a:xfrm>
            <a:off x="326074" y="2463651"/>
            <a:ext cx="8491851" cy="1862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fun (quantum) experiment with Polarizers</a:t>
            </a:r>
            <a:endParaRPr/>
          </a:p>
        </p:txBody>
      </p:sp>
      <p:sp>
        <p:nvSpPr>
          <p:cNvPr id="238" name="Google Shape;238;p37"/>
          <p:cNvSpPr txBox="1">
            <a:spLocks noGrp="1"/>
          </p:cNvSpPr>
          <p:nvPr>
            <p:ph type="body" idx="1"/>
          </p:nvPr>
        </p:nvSpPr>
        <p:spPr>
          <a:xfrm>
            <a:off x="311700" y="1017725"/>
            <a:ext cx="8520600" cy="3837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Some new vocabulary…</a:t>
            </a:r>
            <a:endParaRPr/>
          </a:p>
          <a:p>
            <a:pPr marL="0" lvl="0" indent="0" algn="l" rtl="0">
              <a:spcBef>
                <a:spcPts val="1200"/>
              </a:spcBef>
              <a:spcAft>
                <a:spcPts val="0"/>
              </a:spcAft>
              <a:buNone/>
            </a:pPr>
            <a:r>
              <a:rPr lang="en"/>
              <a:t>A horizontal polarizer and vertical </a:t>
            </a:r>
            <a:br>
              <a:rPr lang="en"/>
            </a:br>
            <a:r>
              <a:rPr lang="en"/>
              <a:t>polarizer form a </a:t>
            </a:r>
            <a:r>
              <a:rPr lang="en" b="1" i="1" u="sng"/>
              <a:t>measurement basis</a:t>
            </a:r>
            <a:r>
              <a:rPr lang="en" u="sng"/>
              <a:t>.</a:t>
            </a:r>
            <a:br>
              <a:rPr lang="en" u="sng"/>
            </a:br>
            <a:r>
              <a:rPr lang="en" u="sng"/>
              <a:t>	</a:t>
            </a:r>
            <a:endParaRPr u="sng"/>
          </a:p>
          <a:p>
            <a:pPr marL="0" lvl="0" indent="457200" algn="l" rtl="0">
              <a:spcBef>
                <a:spcPts val="1200"/>
              </a:spcBef>
              <a:spcAft>
                <a:spcPts val="0"/>
              </a:spcAft>
              <a:buNone/>
            </a:pPr>
            <a:r>
              <a:rPr lang="en"/>
              <a:t>Horizontal and Vertical are </a:t>
            </a:r>
            <a:br>
              <a:rPr lang="en"/>
            </a:br>
            <a:r>
              <a:rPr lang="en"/>
              <a:t>	</a:t>
            </a:r>
            <a:r>
              <a:rPr lang="en" b="1" i="1" u="sng"/>
              <a:t>mutually exclusive</a:t>
            </a:r>
            <a:endParaRPr b="1"/>
          </a:p>
          <a:p>
            <a:pPr marL="0" lvl="0" indent="457200" algn="l" rtl="0">
              <a:spcBef>
                <a:spcPts val="1200"/>
              </a:spcBef>
              <a:spcAft>
                <a:spcPts val="1200"/>
              </a:spcAft>
              <a:buNone/>
            </a:pPr>
            <a:r>
              <a:rPr lang="en"/>
              <a:t>We can use Horizontal and Vertical States </a:t>
            </a:r>
            <a:br>
              <a:rPr lang="en"/>
            </a:br>
            <a:r>
              <a:rPr lang="en"/>
              <a:t>	to build </a:t>
            </a:r>
            <a:r>
              <a:rPr lang="en" b="1" i="1" u="sng"/>
              <a:t>superposition states</a:t>
            </a:r>
            <a:r>
              <a:rPr lang="en"/>
              <a:t>.</a:t>
            </a:r>
            <a:br>
              <a:rPr lang="en"/>
            </a:br>
            <a:br>
              <a:rPr lang="en"/>
            </a:br>
            <a:r>
              <a:rPr lang="en"/>
              <a:t>How much of the (diagonal) blue line is in </a:t>
            </a:r>
            <a:br>
              <a:rPr lang="en"/>
            </a:br>
            <a:r>
              <a:rPr lang="en"/>
              <a:t>the Vertical or Horizontal direction?</a:t>
            </a:r>
            <a:br>
              <a:rPr lang="en"/>
            </a:br>
            <a:r>
              <a:rPr lang="en"/>
              <a:t>	</a:t>
            </a:r>
            <a:endParaRPr/>
          </a:p>
        </p:txBody>
      </p:sp>
      <p:pic>
        <p:nvPicPr>
          <p:cNvPr id="239" name="Google Shape;239;p37"/>
          <p:cNvPicPr preferRelativeResize="0"/>
          <p:nvPr/>
        </p:nvPicPr>
        <p:blipFill>
          <a:blip r:embed="rId3">
            <a:alphaModFix/>
          </a:blip>
          <a:stretch>
            <a:fillRect/>
          </a:stretch>
        </p:blipFill>
        <p:spPr>
          <a:xfrm>
            <a:off x="5305400" y="958125"/>
            <a:ext cx="3673499" cy="3680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fun (quantum) experiment with Polarizers</a:t>
            </a:r>
            <a:endParaRPr/>
          </a:p>
        </p:txBody>
      </p:sp>
      <p:sp>
        <p:nvSpPr>
          <p:cNvPr id="245" name="Google Shape;245;p38"/>
          <p:cNvSpPr txBox="1">
            <a:spLocks noGrp="1"/>
          </p:cNvSpPr>
          <p:nvPr>
            <p:ph type="body" idx="1"/>
          </p:nvPr>
        </p:nvSpPr>
        <p:spPr>
          <a:xfrm>
            <a:off x="311700" y="1017725"/>
            <a:ext cx="8520600" cy="3846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Diagonal polarizers also form </a:t>
            </a:r>
            <a:br>
              <a:rPr lang="en"/>
            </a:br>
            <a:r>
              <a:rPr lang="en"/>
              <a:t>a </a:t>
            </a:r>
            <a:r>
              <a:rPr lang="en" i="1"/>
              <a:t>measurement basis</a:t>
            </a:r>
            <a:r>
              <a:rPr lang="en"/>
              <a:t>.</a:t>
            </a:r>
            <a:br>
              <a:rPr lang="en" u="sng"/>
            </a:br>
            <a:r>
              <a:rPr lang="en" u="sng"/>
              <a:t>	</a:t>
            </a:r>
            <a:endParaRPr u="sng"/>
          </a:p>
          <a:p>
            <a:pPr marL="0" lvl="0" indent="457200" algn="l" rtl="0">
              <a:spcBef>
                <a:spcPts val="1200"/>
              </a:spcBef>
              <a:spcAft>
                <a:spcPts val="0"/>
              </a:spcAft>
              <a:buNone/>
            </a:pPr>
            <a:r>
              <a:rPr lang="en"/>
              <a:t>We can consider vertically polarized</a:t>
            </a:r>
            <a:br>
              <a:rPr lang="en"/>
            </a:br>
            <a:r>
              <a:rPr lang="en"/>
              <a:t>	light to be a superposition of </a:t>
            </a:r>
            <a:br>
              <a:rPr lang="en"/>
            </a:br>
            <a:r>
              <a:rPr lang="en"/>
              <a:t>	</a:t>
            </a:r>
            <a:r>
              <a:rPr lang="en" b="1" i="1" u="sng"/>
              <a:t>Diagonal</a:t>
            </a:r>
            <a:r>
              <a:rPr lang="en"/>
              <a:t> and </a:t>
            </a:r>
            <a:r>
              <a:rPr lang="en" b="1" i="1" u="sng"/>
              <a:t>Anti-Diagonal</a:t>
            </a:r>
            <a:r>
              <a:rPr lang="en"/>
              <a:t> Polarization</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How much of the (vertical) red line is in the </a:t>
            </a:r>
            <a:br>
              <a:rPr lang="en"/>
            </a:br>
            <a:r>
              <a:rPr lang="en"/>
              <a:t>diagonal or anti-diagonal state?</a:t>
            </a:r>
            <a:br>
              <a:rPr lang="en"/>
            </a:br>
            <a:r>
              <a:rPr lang="en"/>
              <a:t>	</a:t>
            </a:r>
            <a:endParaRPr/>
          </a:p>
        </p:txBody>
      </p:sp>
      <p:pic>
        <p:nvPicPr>
          <p:cNvPr id="246" name="Google Shape;246;p38"/>
          <p:cNvPicPr preferRelativeResize="0"/>
          <p:nvPr/>
        </p:nvPicPr>
        <p:blipFill>
          <a:blip r:embed="rId3">
            <a:alphaModFix/>
          </a:blip>
          <a:stretch>
            <a:fillRect/>
          </a:stretch>
        </p:blipFill>
        <p:spPr>
          <a:xfrm>
            <a:off x="5678000" y="1495562"/>
            <a:ext cx="2882425" cy="2890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 fun (quantum) experiment with Polarizers</a:t>
            </a:r>
            <a:endParaRPr/>
          </a:p>
        </p:txBody>
      </p:sp>
      <p:sp>
        <p:nvSpPr>
          <p:cNvPr id="252" name="Google Shape;252;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First vertical polarizer sets state</a:t>
            </a:r>
            <a:br>
              <a:rPr lang="en"/>
            </a:br>
            <a:r>
              <a:rPr lang="en"/>
              <a:t>by measuring in the H/V basis</a:t>
            </a:r>
            <a:br>
              <a:rPr lang="en"/>
            </a:br>
            <a:br>
              <a:rPr lang="en"/>
            </a:br>
            <a:r>
              <a:rPr lang="en"/>
              <a:t>Second diagonal polarizer sets</a:t>
            </a:r>
            <a:br>
              <a:rPr lang="en"/>
            </a:br>
            <a:r>
              <a:rPr lang="en"/>
              <a:t>state by measuring in the D/A</a:t>
            </a:r>
            <a:br>
              <a:rPr lang="en"/>
            </a:br>
            <a:r>
              <a:rPr lang="en"/>
              <a:t>basis</a:t>
            </a:r>
            <a:br>
              <a:rPr lang="en"/>
            </a:br>
            <a:br>
              <a:rPr lang="en"/>
            </a:br>
            <a:r>
              <a:rPr lang="en"/>
              <a:t>Final polarizer sets state by again</a:t>
            </a:r>
            <a:br>
              <a:rPr lang="en"/>
            </a:br>
            <a:r>
              <a:rPr lang="en"/>
              <a:t>measuring in the H/V basis</a:t>
            </a:r>
            <a:endParaRPr/>
          </a:p>
        </p:txBody>
      </p:sp>
      <p:pic>
        <p:nvPicPr>
          <p:cNvPr id="253" name="Google Shape;253;p39"/>
          <p:cNvPicPr preferRelativeResize="0"/>
          <p:nvPr/>
        </p:nvPicPr>
        <p:blipFill>
          <a:blip r:embed="rId3">
            <a:alphaModFix/>
          </a:blip>
          <a:stretch>
            <a:fillRect/>
          </a:stretch>
        </p:blipFill>
        <p:spPr>
          <a:xfrm>
            <a:off x="3810550" y="1054675"/>
            <a:ext cx="5152274" cy="3233076"/>
          </a:xfrm>
          <a:prstGeom prst="rect">
            <a:avLst/>
          </a:prstGeom>
          <a:noFill/>
          <a:ln>
            <a:noFill/>
          </a:ln>
        </p:spPr>
      </p:pic>
      <p:sp>
        <p:nvSpPr>
          <p:cNvPr id="254" name="Google Shape;254;p39"/>
          <p:cNvSpPr txBox="1"/>
          <p:nvPr/>
        </p:nvSpPr>
        <p:spPr>
          <a:xfrm>
            <a:off x="1275150" y="4568875"/>
            <a:ext cx="659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What would happen if you switched the order of the 2nd and 3rd Polarizer?</a:t>
            </a:r>
            <a:endParaRPr b="1">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fun (quantum) experiment with Polarizers</a:t>
            </a:r>
            <a:endParaRPr/>
          </a:p>
        </p:txBody>
      </p:sp>
      <p:sp>
        <p:nvSpPr>
          <p:cNvPr id="260" name="Google Shape;26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a:t>But wait…</a:t>
            </a:r>
            <a:br>
              <a:rPr lang="en"/>
            </a:br>
            <a:r>
              <a:rPr lang="en"/>
              <a:t>Light is also a particle!</a:t>
            </a:r>
            <a:br>
              <a:rPr lang="en"/>
            </a:br>
            <a:r>
              <a:rPr lang="en"/>
              <a:t>(</a:t>
            </a:r>
            <a:r>
              <a:rPr lang="en" b="1" i="1" u="sng"/>
              <a:t>wave-particle duality</a:t>
            </a:r>
            <a:r>
              <a:rPr lang="en"/>
              <a:t>)</a:t>
            </a:r>
            <a:br>
              <a:rPr lang="en"/>
            </a:br>
            <a:br>
              <a:rPr lang="en"/>
            </a:br>
            <a:r>
              <a:rPr lang="en"/>
              <a:t>When a photon passes</a:t>
            </a:r>
            <a:br>
              <a:rPr lang="en"/>
            </a:br>
            <a:r>
              <a:rPr lang="en"/>
              <a:t>through a polarizer it has</a:t>
            </a:r>
            <a:br>
              <a:rPr lang="en"/>
            </a:br>
            <a:r>
              <a:rPr lang="en"/>
              <a:t>a </a:t>
            </a:r>
            <a:r>
              <a:rPr lang="en" i="1" u="sng"/>
              <a:t>probability</a:t>
            </a:r>
            <a:r>
              <a:rPr lang="en"/>
              <a:t> of passing</a:t>
            </a:r>
            <a:br>
              <a:rPr lang="en"/>
            </a:br>
            <a:r>
              <a:rPr lang="en"/>
              <a:t>through that is proportional</a:t>
            </a:r>
            <a:br>
              <a:rPr lang="en"/>
            </a:br>
            <a:r>
              <a:rPr lang="en"/>
              <a:t>to the angle between</a:t>
            </a:r>
            <a:br>
              <a:rPr lang="en"/>
            </a:br>
            <a:r>
              <a:rPr lang="en"/>
              <a:t>polarizers</a:t>
            </a:r>
            <a:endParaRPr/>
          </a:p>
        </p:txBody>
      </p:sp>
      <p:pic>
        <p:nvPicPr>
          <p:cNvPr id="261" name="Google Shape;261;p40"/>
          <p:cNvPicPr preferRelativeResize="0"/>
          <p:nvPr/>
        </p:nvPicPr>
        <p:blipFill>
          <a:blip r:embed="rId3">
            <a:alphaModFix/>
          </a:blip>
          <a:stretch>
            <a:fillRect/>
          </a:stretch>
        </p:blipFill>
        <p:spPr>
          <a:xfrm>
            <a:off x="3813048" y="1051560"/>
            <a:ext cx="5152274" cy="3233076"/>
          </a:xfrm>
          <a:prstGeom prst="rect">
            <a:avLst/>
          </a:prstGeom>
          <a:noFill/>
          <a:ln>
            <a:noFill/>
          </a:ln>
        </p:spPr>
      </p:pic>
      <p:sp>
        <p:nvSpPr>
          <p:cNvPr id="262" name="Google Shape;262;p40"/>
          <p:cNvSpPr txBox="1"/>
          <p:nvPr/>
        </p:nvSpPr>
        <p:spPr>
          <a:xfrm>
            <a:off x="4864525" y="3434525"/>
            <a:ext cx="127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rgbClr val="0000FF"/>
                </a:solidFill>
              </a:rPr>
              <a:t>50% Chance</a:t>
            </a:r>
            <a:endParaRPr b="1" i="1">
              <a:solidFill>
                <a:srgbClr val="0000FF"/>
              </a:solidFill>
            </a:endParaRPr>
          </a:p>
        </p:txBody>
      </p:sp>
      <p:sp>
        <p:nvSpPr>
          <p:cNvPr id="263" name="Google Shape;263;p40"/>
          <p:cNvSpPr txBox="1"/>
          <p:nvPr/>
        </p:nvSpPr>
        <p:spPr>
          <a:xfrm>
            <a:off x="6060150" y="4069875"/>
            <a:ext cx="127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rgbClr val="0000FF"/>
                </a:solidFill>
              </a:rPr>
              <a:t>50% Chance</a:t>
            </a:r>
            <a:endParaRPr b="1" i="1">
              <a:solidFill>
                <a:srgbClr val="0000FF"/>
              </a:solidFill>
            </a:endParaRPr>
          </a:p>
        </p:txBody>
      </p:sp>
      <p:sp>
        <p:nvSpPr>
          <p:cNvPr id="264" name="Google Shape;264;p40"/>
          <p:cNvSpPr txBox="1"/>
          <p:nvPr/>
        </p:nvSpPr>
        <p:spPr>
          <a:xfrm>
            <a:off x="3537100" y="2571750"/>
            <a:ext cx="127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rgbClr val="0000FF"/>
                </a:solidFill>
              </a:rPr>
              <a:t>50% Chance</a:t>
            </a:r>
            <a:endParaRPr b="1" i="1">
              <a:solidFill>
                <a:srgbClr val="0000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Superposition</a:t>
            </a:r>
            <a:endParaRPr/>
          </a:p>
        </p:txBody>
      </p:sp>
      <p:sp>
        <p:nvSpPr>
          <p:cNvPr id="270" name="Google Shape;270;p41"/>
          <p:cNvSpPr txBox="1">
            <a:spLocks noGrp="1"/>
          </p:cNvSpPr>
          <p:nvPr>
            <p:ph type="body" idx="1"/>
          </p:nvPr>
        </p:nvSpPr>
        <p:spPr>
          <a:xfrm>
            <a:off x="311700" y="1152475"/>
            <a:ext cx="3546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Quantum systems can exist in more than one quantum state at the same time. </a:t>
            </a:r>
            <a:endParaRPr sz="2000"/>
          </a:p>
          <a:p>
            <a:pPr marL="0" lvl="0" indent="0" algn="l" rtl="0">
              <a:spcBef>
                <a:spcPts val="1200"/>
              </a:spcBef>
              <a:spcAft>
                <a:spcPts val="1200"/>
              </a:spcAft>
              <a:buNone/>
            </a:pPr>
            <a:r>
              <a:rPr lang="en" sz="2000"/>
              <a:t>For Schrodinger’s cat, the cat is both alive and dead until you “look” or </a:t>
            </a:r>
            <a:r>
              <a:rPr lang="en" sz="2000" b="1"/>
              <a:t>measure</a:t>
            </a:r>
            <a:r>
              <a:rPr lang="en" sz="2000"/>
              <a:t> its state</a:t>
            </a:r>
            <a:endParaRPr sz="2000"/>
          </a:p>
        </p:txBody>
      </p:sp>
      <p:pic>
        <p:nvPicPr>
          <p:cNvPr id="271" name="Google Shape;271;p41"/>
          <p:cNvPicPr preferRelativeResize="0"/>
          <p:nvPr/>
        </p:nvPicPr>
        <p:blipFill>
          <a:blip r:embed="rId3">
            <a:alphaModFix/>
          </a:blip>
          <a:stretch>
            <a:fillRect/>
          </a:stretch>
        </p:blipFill>
        <p:spPr>
          <a:xfrm>
            <a:off x="4048325" y="0"/>
            <a:ext cx="5143500" cy="5143500"/>
          </a:xfrm>
          <a:prstGeom prst="rect">
            <a:avLst/>
          </a:prstGeom>
          <a:noFill/>
          <a:ln>
            <a:noFill/>
          </a:ln>
        </p:spPr>
      </p:pic>
      <p:sp>
        <p:nvSpPr>
          <p:cNvPr id="272" name="Google Shape;272;p41"/>
          <p:cNvSpPr txBox="1"/>
          <p:nvPr/>
        </p:nvSpPr>
        <p:spPr>
          <a:xfrm>
            <a:off x="0" y="4527900"/>
            <a:ext cx="404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https://datavizblog.com/2014/02/25/quantum-computers-and-schrodingers-cat/</a:t>
            </a:r>
            <a:endParaRPr>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2"/>
          <p:cNvPicPr preferRelativeResize="0"/>
          <p:nvPr/>
        </p:nvPicPr>
        <p:blipFill>
          <a:blip r:embed="rId3">
            <a:alphaModFix/>
          </a:blip>
          <a:stretch>
            <a:fillRect/>
          </a:stretch>
        </p:blipFill>
        <p:spPr>
          <a:xfrm>
            <a:off x="1340400" y="2681750"/>
            <a:ext cx="6463200" cy="2385550"/>
          </a:xfrm>
          <a:prstGeom prst="rect">
            <a:avLst/>
          </a:prstGeom>
          <a:noFill/>
          <a:ln>
            <a:noFill/>
          </a:ln>
        </p:spPr>
      </p:pic>
      <p:sp>
        <p:nvSpPr>
          <p:cNvPr id="278" name="Google Shape;278;p42"/>
          <p:cNvSpPr txBox="1">
            <a:spLocks noGrp="1"/>
          </p:cNvSpPr>
          <p:nvPr>
            <p:ph type="body" idx="1"/>
          </p:nvPr>
        </p:nvSpPr>
        <p:spPr>
          <a:xfrm>
            <a:off x="311700" y="117595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Two balls start in a </a:t>
            </a:r>
            <a:r>
              <a:rPr lang="en" b="1"/>
              <a:t>state </a:t>
            </a:r>
            <a:r>
              <a:rPr lang="en"/>
              <a:t>that is a </a:t>
            </a:r>
            <a:r>
              <a:rPr lang="en" b="1"/>
              <a:t>superposition</a:t>
            </a:r>
            <a:r>
              <a:rPr lang="en"/>
              <a:t> of black and white</a:t>
            </a:r>
            <a:endParaRPr/>
          </a:p>
          <a:p>
            <a:pPr marL="457200" lvl="0" indent="-342900" algn="l" rtl="0">
              <a:spcBef>
                <a:spcPts val="0"/>
              </a:spcBef>
              <a:spcAft>
                <a:spcPts val="0"/>
              </a:spcAft>
              <a:buSzPts val="1800"/>
              <a:buChar char="●"/>
            </a:pPr>
            <a:r>
              <a:rPr lang="en"/>
              <a:t>In the cartoon version, the balls are sent to the two people </a:t>
            </a:r>
            <a:endParaRPr/>
          </a:p>
          <a:p>
            <a:pPr marL="457200" lvl="0" indent="-342900" algn="l" rtl="0">
              <a:spcBef>
                <a:spcPts val="0"/>
              </a:spcBef>
              <a:spcAft>
                <a:spcPts val="0"/>
              </a:spcAft>
              <a:buSzPts val="1800"/>
              <a:buChar char="●"/>
            </a:pPr>
            <a:r>
              <a:rPr lang="en"/>
              <a:t>When one </a:t>
            </a:r>
            <a:r>
              <a:rPr lang="en" b="1"/>
              <a:t>measures</a:t>
            </a:r>
            <a:r>
              <a:rPr lang="en"/>
              <a:t> the state of their ball to find out the color, they know the color of the other ball no matter where it is in the universe</a:t>
            </a:r>
            <a:endParaRPr/>
          </a:p>
          <a:p>
            <a:pPr marL="457200" lvl="0" indent="-342900" algn="l" rtl="0">
              <a:spcBef>
                <a:spcPts val="0"/>
              </a:spcBef>
              <a:spcAft>
                <a:spcPts val="0"/>
              </a:spcAft>
              <a:buSzPts val="1800"/>
              <a:buChar char="●"/>
            </a:pPr>
            <a:r>
              <a:rPr lang="en"/>
              <a:t>The ball is not black or white until it is measured</a:t>
            </a:r>
            <a:endParaRPr/>
          </a:p>
        </p:txBody>
      </p:sp>
      <p:sp>
        <p:nvSpPr>
          <p:cNvPr id="279" name="Google Shape;279;p42"/>
          <p:cNvSpPr/>
          <p:nvPr/>
        </p:nvSpPr>
        <p:spPr>
          <a:xfrm>
            <a:off x="0" y="0"/>
            <a:ext cx="9144000" cy="1200000"/>
          </a:xfrm>
          <a:prstGeom prst="rect">
            <a:avLst/>
          </a:prstGeom>
          <a:solidFill>
            <a:srgbClr val="FDD400"/>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2"/>
          <p:cNvSpPr txBox="1"/>
          <p:nvPr/>
        </p:nvSpPr>
        <p:spPr>
          <a:xfrm>
            <a:off x="0" y="292200"/>
            <a:ext cx="9144000" cy="6156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 sz="2800"/>
              <a:t>Superposition, Entanglement, and Measurement</a:t>
            </a:r>
            <a:endParaRPr sz="2800"/>
          </a:p>
        </p:txBody>
      </p:sp>
      <p:sp>
        <p:nvSpPr>
          <p:cNvPr id="281" name="Google Shape;281;p42"/>
          <p:cNvSpPr txBox="1"/>
          <p:nvPr/>
        </p:nvSpPr>
        <p:spPr>
          <a:xfrm>
            <a:off x="2705400" y="4860500"/>
            <a:ext cx="3733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rPr>
              <a:t>Johan Jamestad, Royal Swedish Academy of Sciences</a:t>
            </a:r>
            <a:endParaRPr sz="10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Concepts To Take Away</a:t>
            </a:r>
            <a:endParaRPr/>
          </a:p>
        </p:txBody>
      </p:sp>
      <p:sp>
        <p:nvSpPr>
          <p:cNvPr id="287" name="Google Shape;287;p43"/>
          <p:cNvSpPr txBox="1">
            <a:spLocks noGrp="1"/>
          </p:cNvSpPr>
          <p:nvPr>
            <p:ph type="body" idx="1"/>
          </p:nvPr>
        </p:nvSpPr>
        <p:spPr>
          <a:xfrm>
            <a:off x="311700" y="1000075"/>
            <a:ext cx="8520600" cy="39909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b="1" i="1" u="sng"/>
              <a:t>Superposition</a:t>
            </a:r>
            <a:endParaRPr b="1" i="1" u="sng"/>
          </a:p>
          <a:p>
            <a:pPr marL="0" lvl="0" indent="0" algn="l" rtl="0">
              <a:spcBef>
                <a:spcPts val="1200"/>
              </a:spcBef>
              <a:spcAft>
                <a:spcPts val="0"/>
              </a:spcAft>
              <a:buNone/>
            </a:pPr>
            <a:r>
              <a:rPr lang="en"/>
              <a:t>	A quantum object can be in a superposition of multiple states at once or in a pure </a:t>
            </a:r>
            <a:br>
              <a:rPr lang="en"/>
            </a:br>
            <a:r>
              <a:rPr lang="en"/>
              <a:t>	state of a measurement basis.</a:t>
            </a:r>
            <a:endParaRPr/>
          </a:p>
          <a:p>
            <a:pPr marL="0" lvl="0" indent="0" algn="l" rtl="0">
              <a:spcBef>
                <a:spcPts val="1200"/>
              </a:spcBef>
              <a:spcAft>
                <a:spcPts val="0"/>
              </a:spcAft>
              <a:buNone/>
            </a:pPr>
            <a:r>
              <a:rPr lang="en" b="1" i="1" u="sng"/>
              <a:t>Measurement</a:t>
            </a:r>
            <a:endParaRPr b="1" i="1" u="sng"/>
          </a:p>
          <a:p>
            <a:pPr marL="0" lvl="0" indent="0" algn="l" rtl="0">
              <a:spcBef>
                <a:spcPts val="1200"/>
              </a:spcBef>
              <a:spcAft>
                <a:spcPts val="0"/>
              </a:spcAft>
              <a:buNone/>
            </a:pPr>
            <a:r>
              <a:rPr lang="en"/>
              <a:t>	The act of measuring the superposition will collapse it and change the state.  </a:t>
            </a:r>
            <a:br>
              <a:rPr lang="en"/>
            </a:br>
            <a:r>
              <a:rPr lang="en"/>
              <a:t>	The outcome of the measurement is probabilistic and depends on the measurement </a:t>
            </a:r>
            <a:br>
              <a:rPr lang="en"/>
            </a:br>
            <a:r>
              <a:rPr lang="en"/>
              <a:t>	basis that is being used.</a:t>
            </a:r>
            <a:endParaRPr/>
          </a:p>
          <a:p>
            <a:pPr marL="0" lvl="0" indent="0" algn="l" rtl="0">
              <a:spcBef>
                <a:spcPts val="1200"/>
              </a:spcBef>
              <a:spcAft>
                <a:spcPts val="0"/>
              </a:spcAft>
              <a:buNone/>
            </a:pPr>
            <a:r>
              <a:rPr lang="en" b="1" i="1" u="sng"/>
              <a:t>Probability</a:t>
            </a:r>
            <a:endParaRPr b="1" i="1" u="sng"/>
          </a:p>
          <a:p>
            <a:pPr marL="0" lvl="0" indent="0" algn="l" rtl="0">
              <a:spcBef>
                <a:spcPts val="1200"/>
              </a:spcBef>
              <a:spcAft>
                <a:spcPts val="0"/>
              </a:spcAft>
              <a:buNone/>
            </a:pPr>
            <a:r>
              <a:rPr lang="en"/>
              <a:t>	Quantum measurements are not deterministic, they are probabilistic. Each time a </a:t>
            </a:r>
            <a:br>
              <a:rPr lang="en"/>
            </a:br>
            <a:r>
              <a:rPr lang="en"/>
              <a:t>	measurement is taken, the outcome is independent of all other previous measurements</a:t>
            </a:r>
            <a:endParaRPr/>
          </a:p>
          <a:p>
            <a:pPr marL="0" lvl="0" indent="0" algn="l" rtl="0">
              <a:spcBef>
                <a:spcPts val="1200"/>
              </a:spcBef>
              <a:spcAft>
                <a:spcPts val="0"/>
              </a:spcAft>
              <a:buNone/>
            </a:pPr>
            <a:r>
              <a:rPr lang="en" b="1" i="1" u="sng"/>
              <a:t>Entanglement</a:t>
            </a:r>
            <a:endParaRPr b="1" i="1" u="sng"/>
          </a:p>
          <a:p>
            <a:pPr marL="457200" lvl="0" indent="-171450" algn="l" rtl="0">
              <a:spcBef>
                <a:spcPts val="1200"/>
              </a:spcBef>
              <a:spcAft>
                <a:spcPts val="1200"/>
              </a:spcAft>
              <a:buNone/>
            </a:pPr>
            <a:r>
              <a:rPr lang="en"/>
              <a:t>	If two quantum particles are entangled then if you measure the state of one, you know the state of the other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sp>
        <p:nvSpPr>
          <p:cNvPr id="75" name="Google Shape;75;p17"/>
          <p:cNvSpPr txBox="1">
            <a:spLocks noGrp="1"/>
          </p:cNvSpPr>
          <p:nvPr>
            <p:ph type="body" idx="1"/>
          </p:nvPr>
        </p:nvSpPr>
        <p:spPr>
          <a:xfrm>
            <a:off x="391925" y="3578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2300" b="1">
                <a:solidFill>
                  <a:schemeClr val="dk1"/>
                </a:solidFill>
              </a:rPr>
              <a:t>Please complete a pre-workshop survey </a:t>
            </a:r>
            <a:br>
              <a:rPr lang="en" sz="2300">
                <a:solidFill>
                  <a:schemeClr val="dk1"/>
                </a:solidFill>
              </a:rPr>
            </a:br>
            <a:r>
              <a:rPr lang="en" sz="2300">
                <a:solidFill>
                  <a:schemeClr val="dk1"/>
                </a:solidFill>
              </a:rPr>
              <a:t>You can follow the QR code below</a:t>
            </a:r>
            <a:br>
              <a:rPr lang="en" sz="2300">
                <a:solidFill>
                  <a:schemeClr val="dk1"/>
                </a:solidFill>
              </a:rPr>
            </a:br>
            <a:r>
              <a:rPr lang="en" sz="2300">
                <a:solidFill>
                  <a:schemeClr val="dk1"/>
                </a:solidFill>
              </a:rPr>
              <a:t>OR use this link: </a:t>
            </a:r>
            <a:r>
              <a:rPr lang="en" sz="2300" b="1" u="sng">
                <a:solidFill>
                  <a:srgbClr val="980000"/>
                </a:solidFill>
                <a:hlinkClick r:id="rId3">
                  <a:extLst>
                    <a:ext uri="{A12FA001-AC4F-418D-AE19-62706E023703}">
                      <ahyp:hlinkClr xmlns:ahyp="http://schemas.microsoft.com/office/drawing/2018/hyperlinkcolor" val="tx"/>
                    </a:ext>
                  </a:extLst>
                </a:hlinkClick>
              </a:rPr>
              <a:t>https://bit.ly/UGquantum</a:t>
            </a:r>
            <a:r>
              <a:rPr lang="en" sz="2300" b="1">
                <a:solidFill>
                  <a:schemeClr val="dk1"/>
                </a:solidFill>
              </a:rPr>
              <a:t> </a:t>
            </a:r>
            <a:endParaRPr sz="2300" b="1">
              <a:solidFill>
                <a:schemeClr val="dk1"/>
              </a:solidFill>
            </a:endParaRPr>
          </a:p>
        </p:txBody>
      </p:sp>
      <p:pic>
        <p:nvPicPr>
          <p:cNvPr id="76" name="Google Shape;76;p17"/>
          <p:cNvPicPr preferRelativeResize="0"/>
          <p:nvPr/>
        </p:nvPicPr>
        <p:blipFill rotWithShape="1">
          <a:blip r:embed="rId4">
            <a:alphaModFix/>
          </a:blip>
          <a:srcRect l="7449" t="7985" r="6728" b="7690"/>
          <a:stretch/>
        </p:blipFill>
        <p:spPr>
          <a:xfrm>
            <a:off x="3163852" y="1923350"/>
            <a:ext cx="2816300" cy="2767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Break</a:t>
            </a:r>
            <a:endParaRPr dirty="0"/>
          </a:p>
        </p:txBody>
      </p:sp>
      <p:sp>
        <p:nvSpPr>
          <p:cNvPr id="293" name="Google Shape;293;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4000" dirty="0">
                <a:hlinkClick r:id="rId3"/>
              </a:rPr>
              <a:t>https://jqub.ece.gmu.edu/categories/QPaths/</a:t>
            </a:r>
            <a:r>
              <a:rPr lang="en-US" sz="4000" dirty="0"/>
              <a:t> </a:t>
            </a:r>
            <a:endParaRPr sz="4000" dirty="0"/>
          </a:p>
        </p:txBody>
      </p:sp>
      <p:pic>
        <p:nvPicPr>
          <p:cNvPr id="5" name="Picture 4">
            <a:extLst>
              <a:ext uri="{FF2B5EF4-FFF2-40B4-BE49-F238E27FC236}">
                <a16:creationId xmlns:a16="http://schemas.microsoft.com/office/drawing/2014/main" id="{3B55E78B-0315-4498-A4DC-94A45ED9F4F4}"/>
              </a:ext>
            </a:extLst>
          </p:cNvPr>
          <p:cNvPicPr>
            <a:picLocks noChangeAspect="1"/>
          </p:cNvPicPr>
          <p:nvPr/>
        </p:nvPicPr>
        <p:blipFill>
          <a:blip r:embed="rId4"/>
          <a:stretch>
            <a:fillRect/>
          </a:stretch>
        </p:blipFill>
        <p:spPr>
          <a:xfrm>
            <a:off x="4924812" y="2039542"/>
            <a:ext cx="3303855" cy="310395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5"/>
          <p:cNvSpPr txBox="1">
            <a:spLocks noGrp="1"/>
          </p:cNvSpPr>
          <p:nvPr>
            <p:ph type="title"/>
          </p:nvPr>
        </p:nvSpPr>
        <p:spPr>
          <a:xfrm>
            <a:off x="311700" y="2182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Why is this Quantum Weirdness important? </a:t>
            </a:r>
            <a:endParaRPr/>
          </a:p>
        </p:txBody>
      </p:sp>
      <p:sp>
        <p:nvSpPr>
          <p:cNvPr id="299" name="Google Shape;299;p45"/>
          <p:cNvSpPr txBox="1">
            <a:spLocks noGrp="1"/>
          </p:cNvSpPr>
          <p:nvPr>
            <p:ph type="body" idx="1"/>
          </p:nvPr>
        </p:nvSpPr>
        <p:spPr>
          <a:xfrm>
            <a:off x="311700" y="1152475"/>
            <a:ext cx="3968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are starting to be able to build devices to manipulate this weirdness to our benefit:</a:t>
            </a:r>
            <a:endParaRPr/>
          </a:p>
          <a:p>
            <a:pPr marL="457200" lvl="0" indent="-342900" algn="l" rtl="0">
              <a:spcBef>
                <a:spcPts val="1200"/>
              </a:spcBef>
              <a:spcAft>
                <a:spcPts val="0"/>
              </a:spcAft>
              <a:buSzPts val="1800"/>
              <a:buChar char="●"/>
            </a:pPr>
            <a:r>
              <a:rPr lang="en"/>
              <a:t>Quantum sensing</a:t>
            </a:r>
            <a:endParaRPr/>
          </a:p>
          <a:p>
            <a:pPr marL="457200" lvl="0" indent="-342900" algn="l" rtl="0">
              <a:spcBef>
                <a:spcPts val="0"/>
              </a:spcBef>
              <a:spcAft>
                <a:spcPts val="0"/>
              </a:spcAft>
              <a:buSzPts val="1800"/>
              <a:buChar char="●"/>
            </a:pPr>
            <a:r>
              <a:rPr lang="en"/>
              <a:t>Quantum communication and cryptography</a:t>
            </a:r>
            <a:endParaRPr/>
          </a:p>
          <a:p>
            <a:pPr marL="457200" lvl="0" indent="-342900" algn="l" rtl="0">
              <a:spcBef>
                <a:spcPts val="0"/>
              </a:spcBef>
              <a:spcAft>
                <a:spcPts val="0"/>
              </a:spcAft>
              <a:buSzPts val="1800"/>
              <a:buChar char="●"/>
            </a:pPr>
            <a:r>
              <a:rPr lang="en"/>
              <a:t>Quantum computing</a:t>
            </a:r>
            <a:endParaRPr/>
          </a:p>
        </p:txBody>
      </p:sp>
      <p:pic>
        <p:nvPicPr>
          <p:cNvPr id="300" name="Google Shape;300;p45"/>
          <p:cNvPicPr preferRelativeResize="0"/>
          <p:nvPr/>
        </p:nvPicPr>
        <p:blipFill rotWithShape="1">
          <a:blip r:embed="rId3">
            <a:alphaModFix/>
          </a:blip>
          <a:srcRect l="46746" t="17334"/>
          <a:stretch/>
        </p:blipFill>
        <p:spPr>
          <a:xfrm>
            <a:off x="4246650" y="1107050"/>
            <a:ext cx="4740350" cy="37222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2420856" y="393188"/>
            <a:ext cx="4302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20"/>
              <a:t>Quantum Domains</a:t>
            </a:r>
            <a:endParaRPr sz="2720"/>
          </a:p>
        </p:txBody>
      </p:sp>
      <p:grpSp>
        <p:nvGrpSpPr>
          <p:cNvPr id="307" name="Google Shape;307;p46"/>
          <p:cNvGrpSpPr/>
          <p:nvPr/>
        </p:nvGrpSpPr>
        <p:grpSpPr>
          <a:xfrm>
            <a:off x="794246" y="1212293"/>
            <a:ext cx="7555496" cy="3227659"/>
            <a:chOff x="642351" y="1615550"/>
            <a:chExt cx="9316272" cy="3807100"/>
          </a:xfrm>
        </p:grpSpPr>
        <p:grpSp>
          <p:nvGrpSpPr>
            <p:cNvPr id="308" name="Google Shape;308;p46"/>
            <p:cNvGrpSpPr/>
            <p:nvPr/>
          </p:nvGrpSpPr>
          <p:grpSpPr>
            <a:xfrm>
              <a:off x="642351" y="1615550"/>
              <a:ext cx="9316237" cy="3807100"/>
              <a:chOff x="642351" y="1615550"/>
              <a:chExt cx="9316237" cy="3807100"/>
            </a:xfrm>
          </p:grpSpPr>
          <p:pic>
            <p:nvPicPr>
              <p:cNvPr id="309" name="Google Shape;309;p46"/>
              <p:cNvPicPr preferRelativeResize="0"/>
              <p:nvPr/>
            </p:nvPicPr>
            <p:blipFill rotWithShape="1">
              <a:blip r:embed="rId3">
                <a:alphaModFix/>
              </a:blip>
              <a:srcRect t="22732" r="75090"/>
              <a:stretch/>
            </p:blipFill>
            <p:spPr>
              <a:xfrm>
                <a:off x="642351" y="1615550"/>
                <a:ext cx="4707077" cy="1903550"/>
              </a:xfrm>
              <a:prstGeom prst="rect">
                <a:avLst/>
              </a:prstGeom>
              <a:noFill/>
              <a:ln>
                <a:noFill/>
              </a:ln>
            </p:spPr>
          </p:pic>
          <p:pic>
            <p:nvPicPr>
              <p:cNvPr id="310" name="Google Shape;310;p46"/>
              <p:cNvPicPr preferRelativeResize="0"/>
              <p:nvPr/>
            </p:nvPicPr>
            <p:blipFill rotWithShape="1">
              <a:blip r:embed="rId3">
                <a:alphaModFix/>
              </a:blip>
              <a:srcRect l="25066" t="22732" r="50023"/>
              <a:stretch/>
            </p:blipFill>
            <p:spPr>
              <a:xfrm>
                <a:off x="642358" y="3519100"/>
                <a:ext cx="4707031" cy="1903550"/>
              </a:xfrm>
              <a:prstGeom prst="rect">
                <a:avLst/>
              </a:prstGeom>
              <a:noFill/>
              <a:ln>
                <a:noFill/>
              </a:ln>
            </p:spPr>
          </p:pic>
          <p:pic>
            <p:nvPicPr>
              <p:cNvPr id="311" name="Google Shape;311;p46"/>
              <p:cNvPicPr preferRelativeResize="0"/>
              <p:nvPr/>
            </p:nvPicPr>
            <p:blipFill rotWithShape="1">
              <a:blip r:embed="rId3">
                <a:alphaModFix/>
              </a:blip>
              <a:srcRect l="50187" t="22732" r="25420"/>
              <a:stretch/>
            </p:blipFill>
            <p:spPr>
              <a:xfrm>
                <a:off x="5349400" y="1615550"/>
                <a:ext cx="4609188" cy="1903550"/>
              </a:xfrm>
              <a:prstGeom prst="rect">
                <a:avLst/>
              </a:prstGeom>
              <a:noFill/>
              <a:ln>
                <a:noFill/>
              </a:ln>
            </p:spPr>
          </p:pic>
        </p:grpSp>
        <p:pic>
          <p:nvPicPr>
            <p:cNvPr id="312" name="Google Shape;312;p46"/>
            <p:cNvPicPr preferRelativeResize="0"/>
            <p:nvPr/>
          </p:nvPicPr>
          <p:blipFill rotWithShape="1">
            <a:blip r:embed="rId3">
              <a:alphaModFix/>
            </a:blip>
            <a:srcRect l="75090" t="22732"/>
            <a:stretch/>
          </p:blipFill>
          <p:spPr>
            <a:xfrm>
              <a:off x="5349425" y="3519100"/>
              <a:ext cx="4609198" cy="19035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7"/>
          <p:cNvSpPr txBox="1">
            <a:spLocks noGrp="1"/>
          </p:cNvSpPr>
          <p:nvPr>
            <p:ph type="title"/>
          </p:nvPr>
        </p:nvSpPr>
        <p:spPr>
          <a:xfrm>
            <a:off x="311700" y="134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Quantum Sensing</a:t>
            </a:r>
            <a:endParaRPr/>
          </a:p>
        </p:txBody>
      </p:sp>
      <p:sp>
        <p:nvSpPr>
          <p:cNvPr id="318" name="Google Shape;318;p47"/>
          <p:cNvSpPr txBox="1">
            <a:spLocks noGrp="1"/>
          </p:cNvSpPr>
          <p:nvPr>
            <p:ph type="body" idx="1"/>
          </p:nvPr>
        </p:nvSpPr>
        <p:spPr>
          <a:xfrm>
            <a:off x="248625" y="706975"/>
            <a:ext cx="4843500" cy="4168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Can be used to measure in wide variety of environments:</a:t>
            </a:r>
            <a:endParaRPr/>
          </a:p>
          <a:p>
            <a:pPr marL="457200" lvl="0" indent="-342900" algn="l" rtl="0">
              <a:spcBef>
                <a:spcPts val="1200"/>
              </a:spcBef>
              <a:spcAft>
                <a:spcPts val="0"/>
              </a:spcAft>
              <a:buSzPts val="1800"/>
              <a:buChar char="●"/>
            </a:pPr>
            <a:r>
              <a:rPr lang="en"/>
              <a:t>Magnetic fields</a:t>
            </a:r>
            <a:endParaRPr/>
          </a:p>
          <a:p>
            <a:pPr marL="457200" lvl="0" indent="-342900" algn="l" rtl="0">
              <a:spcBef>
                <a:spcPts val="0"/>
              </a:spcBef>
              <a:spcAft>
                <a:spcPts val="0"/>
              </a:spcAft>
              <a:buSzPts val="1800"/>
              <a:buChar char="●"/>
            </a:pPr>
            <a:r>
              <a:rPr lang="en"/>
              <a:t>Electric fields</a:t>
            </a:r>
            <a:r>
              <a:rPr lang="en" sz="1450">
                <a:solidFill>
                  <a:schemeClr val="dk1"/>
                </a:solidFill>
                <a:latin typeface="Calibri"/>
                <a:ea typeface="Calibri"/>
                <a:cs typeface="Calibri"/>
                <a:sym typeface="Calibri"/>
              </a:rPr>
              <a:t>​</a:t>
            </a:r>
            <a:endParaRPr/>
          </a:p>
          <a:p>
            <a:pPr marL="457200" lvl="0" indent="-342900" algn="l" rtl="0">
              <a:spcBef>
                <a:spcPts val="0"/>
              </a:spcBef>
              <a:spcAft>
                <a:spcPts val="0"/>
              </a:spcAft>
              <a:buSzPts val="1800"/>
              <a:buChar char="●"/>
            </a:pPr>
            <a:r>
              <a:rPr lang="en"/>
              <a:t>Temperature</a:t>
            </a:r>
            <a:endParaRPr/>
          </a:p>
          <a:p>
            <a:pPr marL="0" lvl="0" indent="0" algn="l" rtl="0">
              <a:spcBef>
                <a:spcPts val="1200"/>
              </a:spcBef>
              <a:spcAft>
                <a:spcPts val="0"/>
              </a:spcAft>
              <a:buNone/>
            </a:pPr>
            <a:r>
              <a:rPr lang="en"/>
              <a:t>Uses (just a few examples):</a:t>
            </a:r>
            <a:endParaRPr/>
          </a:p>
          <a:p>
            <a:pPr marL="457200" lvl="0" indent="-342900" algn="l" rtl="0">
              <a:spcBef>
                <a:spcPts val="1200"/>
              </a:spcBef>
              <a:spcAft>
                <a:spcPts val="0"/>
              </a:spcAft>
              <a:buSzPts val="1800"/>
              <a:buChar char="●"/>
            </a:pPr>
            <a:r>
              <a:rPr lang="en"/>
              <a:t>Oil prospecting</a:t>
            </a:r>
            <a:endParaRPr/>
          </a:p>
          <a:p>
            <a:pPr marL="457200" lvl="0" indent="-342900" algn="l" rtl="0">
              <a:spcBef>
                <a:spcPts val="0"/>
              </a:spcBef>
              <a:spcAft>
                <a:spcPts val="0"/>
              </a:spcAft>
              <a:buSzPts val="1800"/>
              <a:buChar char="●"/>
            </a:pPr>
            <a:r>
              <a:rPr lang="en"/>
              <a:t>Improve MRI resolution</a:t>
            </a:r>
            <a:endParaRPr/>
          </a:p>
          <a:p>
            <a:pPr marL="457200" lvl="0" indent="-342900" algn="l" rtl="0">
              <a:spcBef>
                <a:spcPts val="0"/>
              </a:spcBef>
              <a:spcAft>
                <a:spcPts val="0"/>
              </a:spcAft>
              <a:buSzPts val="1800"/>
              <a:buChar char="●"/>
            </a:pPr>
            <a:r>
              <a:rPr lang="en"/>
              <a:t>Temperature inside cells</a:t>
            </a:r>
            <a:endParaRPr/>
          </a:p>
          <a:p>
            <a:pPr marL="457200" lvl="0" indent="-342900" algn="l" rtl="0">
              <a:spcBef>
                <a:spcPts val="0"/>
              </a:spcBef>
              <a:spcAft>
                <a:spcPts val="0"/>
              </a:spcAft>
              <a:buSzPts val="1800"/>
              <a:buChar char="●"/>
            </a:pPr>
            <a:r>
              <a:rPr lang="en"/>
              <a:t>Detection of viruses and cancer cells in the blood</a:t>
            </a:r>
            <a:endParaRPr/>
          </a:p>
          <a:p>
            <a:pPr marL="457200" lvl="0" indent="-342900" algn="l" rtl="0">
              <a:spcBef>
                <a:spcPts val="0"/>
              </a:spcBef>
              <a:spcAft>
                <a:spcPts val="0"/>
              </a:spcAft>
              <a:buSzPts val="1800"/>
              <a:buChar char="●"/>
            </a:pPr>
            <a:r>
              <a:rPr lang="en"/>
              <a:t>Detection of gravity waves</a:t>
            </a:r>
            <a:endParaRPr/>
          </a:p>
        </p:txBody>
      </p:sp>
      <p:pic>
        <p:nvPicPr>
          <p:cNvPr id="319" name="Google Shape;319;p47"/>
          <p:cNvPicPr preferRelativeResize="0"/>
          <p:nvPr/>
        </p:nvPicPr>
        <p:blipFill>
          <a:blip r:embed="rId3">
            <a:alphaModFix/>
          </a:blip>
          <a:stretch>
            <a:fillRect/>
          </a:stretch>
        </p:blipFill>
        <p:spPr>
          <a:xfrm>
            <a:off x="5181600" y="0"/>
            <a:ext cx="3962400" cy="2638425"/>
          </a:xfrm>
          <a:prstGeom prst="rect">
            <a:avLst/>
          </a:prstGeom>
          <a:noFill/>
          <a:ln w="19050" cap="flat" cmpd="sng">
            <a:solidFill>
              <a:srgbClr val="000000"/>
            </a:solidFill>
            <a:prstDash val="solid"/>
            <a:round/>
            <a:headEnd type="none" w="sm" len="sm"/>
            <a:tailEnd type="none" w="sm" len="sm"/>
          </a:ln>
        </p:spPr>
      </p:pic>
      <p:sp>
        <p:nvSpPr>
          <p:cNvPr id="320" name="Google Shape;320;p47"/>
          <p:cNvSpPr txBox="1"/>
          <p:nvPr/>
        </p:nvSpPr>
        <p:spPr>
          <a:xfrm>
            <a:off x="5181600" y="2571750"/>
            <a:ext cx="3962400" cy="546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50">
                <a:solidFill>
                  <a:schemeClr val="dk1"/>
                </a:solidFill>
              </a:rPr>
              <a:t>doi: 10.1038/s41586-019-1129-z​</a:t>
            </a:r>
            <a:endParaRPr sz="600">
              <a:solidFill>
                <a:schemeClr val="dk1"/>
              </a:solidFill>
            </a:endParaRPr>
          </a:p>
          <a:p>
            <a:pPr marL="0" lvl="0" indent="0" algn="ctr" rtl="0">
              <a:spcBef>
                <a:spcPts val="0"/>
              </a:spcBef>
              <a:spcAft>
                <a:spcPts val="0"/>
              </a:spcAft>
              <a:buNone/>
            </a:pPr>
            <a:r>
              <a:rPr lang="en">
                <a:solidFill>
                  <a:schemeClr val="dk1"/>
                </a:solidFill>
              </a:rPr>
              <a:t>Gravitational Wave Discovery with LIGO</a:t>
            </a:r>
            <a:endParaRPr>
              <a:solidFill>
                <a:schemeClr val="dk1"/>
              </a:solidFill>
            </a:endParaRPr>
          </a:p>
        </p:txBody>
      </p:sp>
      <p:pic>
        <p:nvPicPr>
          <p:cNvPr id="321" name="Google Shape;321;p47"/>
          <p:cNvPicPr preferRelativeResize="0"/>
          <p:nvPr/>
        </p:nvPicPr>
        <p:blipFill rotWithShape="1">
          <a:blip r:embed="rId4">
            <a:alphaModFix/>
          </a:blip>
          <a:srcRect b="6594"/>
          <a:stretch/>
        </p:blipFill>
        <p:spPr>
          <a:xfrm>
            <a:off x="5181600" y="3057025"/>
            <a:ext cx="3962400" cy="2086473"/>
          </a:xfrm>
          <a:prstGeom prst="rect">
            <a:avLst/>
          </a:prstGeom>
          <a:noFill/>
          <a:ln w="19050" cap="flat" cmpd="sng">
            <a:solidFill>
              <a:srgbClr val="000000"/>
            </a:solidFill>
            <a:prstDash val="solid"/>
            <a:round/>
            <a:headEnd type="none" w="sm" len="sm"/>
            <a:tailEnd type="none" w="sm" len="sm"/>
          </a:ln>
        </p:spPr>
      </p:pic>
      <p:sp>
        <p:nvSpPr>
          <p:cNvPr id="322" name="Google Shape;322;p47"/>
          <p:cNvSpPr txBox="1"/>
          <p:nvPr/>
        </p:nvSpPr>
        <p:spPr>
          <a:xfrm>
            <a:off x="6144000" y="2980825"/>
            <a:ext cx="3000000" cy="330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50">
                <a:solidFill>
                  <a:schemeClr val="lt1"/>
                </a:solidFill>
              </a:rPr>
              <a:t>doi: 10.1038/d41586-021-00742-4​</a:t>
            </a:r>
            <a:endParaRPr>
              <a:solidFill>
                <a:schemeClr val="lt1"/>
              </a:solidFill>
            </a:endParaRPr>
          </a:p>
        </p:txBody>
      </p:sp>
      <p:sp>
        <p:nvSpPr>
          <p:cNvPr id="323" name="Google Shape;323;p47"/>
          <p:cNvSpPr txBox="1"/>
          <p:nvPr/>
        </p:nvSpPr>
        <p:spPr>
          <a:xfrm>
            <a:off x="8015475" y="3485675"/>
            <a:ext cx="1128600" cy="92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450">
                <a:solidFill>
                  <a:schemeClr val="lt1"/>
                </a:solidFill>
                <a:latin typeface="Calibri"/>
                <a:ea typeface="Calibri"/>
                <a:cs typeface="Calibri"/>
                <a:sym typeface="Calibri"/>
              </a:rPr>
              <a:t>entangled microscopy, biosensing</a:t>
            </a:r>
            <a:endParaRPr>
              <a:solidFill>
                <a:schemeClr val="lt1"/>
              </a:solidFill>
            </a:endParaRPr>
          </a:p>
        </p:txBody>
      </p:sp>
      <p:sp>
        <p:nvSpPr>
          <p:cNvPr id="324" name="Google Shape;324;p47"/>
          <p:cNvSpPr txBox="1"/>
          <p:nvPr/>
        </p:nvSpPr>
        <p:spPr>
          <a:xfrm>
            <a:off x="7535775" y="4774600"/>
            <a:ext cx="16083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5400"/>
              </a:spcAft>
              <a:buClr>
                <a:schemeClr val="dk1"/>
              </a:buClr>
              <a:buSzPts val="1100"/>
              <a:buFont typeface="Arial"/>
              <a:buNone/>
            </a:pPr>
            <a:r>
              <a:rPr lang="en" sz="1200">
                <a:solidFill>
                  <a:schemeClr val="lt1"/>
                </a:solidFill>
                <a:latin typeface="Roboto"/>
                <a:ea typeface="Roboto"/>
                <a:cs typeface="Roboto"/>
                <a:sym typeface="Roboto"/>
              </a:rPr>
              <a:t>Credit: Rosanna Wan</a:t>
            </a:r>
            <a:endParaRPr sz="12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28"/>
        <p:cNvGrpSpPr/>
        <p:nvPr/>
      </p:nvGrpSpPr>
      <p:grpSpPr>
        <a:xfrm>
          <a:off x="0" y="0"/>
          <a:ext cx="0" cy="0"/>
          <a:chOff x="0" y="0"/>
          <a:chExt cx="0" cy="0"/>
        </a:xfrm>
      </p:grpSpPr>
      <p:sp>
        <p:nvSpPr>
          <p:cNvPr id="329" name="Google Shape;32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Classical Computing</a:t>
            </a:r>
            <a:endParaRPr/>
          </a:p>
        </p:txBody>
      </p:sp>
      <p:sp>
        <p:nvSpPr>
          <p:cNvPr id="330" name="Google Shape;330;p48"/>
          <p:cNvSpPr txBox="1">
            <a:spLocks noGrp="1"/>
          </p:cNvSpPr>
          <p:nvPr>
            <p:ph type="body" idx="1"/>
          </p:nvPr>
        </p:nvSpPr>
        <p:spPr>
          <a:xfrm>
            <a:off x="311700" y="1152475"/>
            <a:ext cx="8520600" cy="377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Programs and data are all stored as bits (0 or 1), </a:t>
            </a:r>
            <a:br>
              <a:rPr lang="en"/>
            </a:br>
            <a:r>
              <a:rPr lang="en"/>
              <a:t>and the computer performs operations on these bits.</a:t>
            </a:r>
            <a:endParaRPr/>
          </a:p>
          <a:p>
            <a:pPr marL="0" lvl="0" indent="0" algn="l" rtl="0">
              <a:spcBef>
                <a:spcPts val="1200"/>
              </a:spcBef>
              <a:spcAft>
                <a:spcPts val="0"/>
              </a:spcAft>
              <a:buNone/>
            </a:pPr>
            <a:r>
              <a:rPr lang="en" sz="3600">
                <a:solidFill>
                  <a:srgbClr val="9900FF"/>
                </a:solidFill>
              </a:rPr>
              <a:t>43 × 59 = ?</a:t>
            </a:r>
            <a:endParaRPr sz="3600">
              <a:solidFill>
                <a:srgbClr val="9900FF"/>
              </a:solidFill>
            </a:endParaRPr>
          </a:p>
          <a:p>
            <a:pPr marL="0" lvl="0" indent="0" algn="l" rtl="0">
              <a:spcBef>
                <a:spcPts val="1200"/>
              </a:spcBef>
              <a:spcAft>
                <a:spcPts val="0"/>
              </a:spcAft>
              <a:buNone/>
            </a:pPr>
            <a:r>
              <a:rPr lang="en" sz="2400">
                <a:solidFill>
                  <a:srgbClr val="FF9900"/>
                </a:solidFill>
              </a:rPr>
              <a:t>101011 × 111011 = 100111101001</a:t>
            </a:r>
            <a:endParaRPr sz="2400">
              <a:solidFill>
                <a:srgbClr val="FF9900"/>
              </a:solidFill>
            </a:endParaRPr>
          </a:p>
          <a:p>
            <a:pPr marL="0" lvl="0" indent="0" algn="l" rtl="0">
              <a:spcBef>
                <a:spcPts val="1200"/>
              </a:spcBef>
              <a:spcAft>
                <a:spcPts val="0"/>
              </a:spcAft>
              <a:buNone/>
            </a:pPr>
            <a:r>
              <a:rPr lang="en" sz="3600">
                <a:solidFill>
                  <a:srgbClr val="9900FF"/>
                </a:solidFill>
              </a:rPr>
              <a:t>43 × 59 = 2357</a:t>
            </a:r>
            <a:endParaRPr sz="3600">
              <a:solidFill>
                <a:srgbClr val="9900FF"/>
              </a:solidFill>
            </a:endParaRPr>
          </a:p>
          <a:p>
            <a:pPr marL="0" lvl="0" indent="0" algn="l" rtl="0">
              <a:spcBef>
                <a:spcPts val="1200"/>
              </a:spcBef>
              <a:spcAft>
                <a:spcPts val="1200"/>
              </a:spcAft>
              <a:buClr>
                <a:schemeClr val="dk1"/>
              </a:buClr>
              <a:buSzPts val="1100"/>
              <a:buFont typeface="Arial"/>
              <a:buNone/>
            </a:pPr>
            <a:r>
              <a:rPr lang="en"/>
              <a:t>You should get the same result every time.</a:t>
            </a:r>
            <a:endParaRPr sz="3600">
              <a:solidFill>
                <a:srgbClr val="9900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34"/>
        <p:cNvGrpSpPr/>
        <p:nvPr/>
      </p:nvGrpSpPr>
      <p:grpSpPr>
        <a:xfrm>
          <a:off x="0" y="0"/>
          <a:ext cx="0" cy="0"/>
          <a:chOff x="0" y="0"/>
          <a:chExt cx="0" cy="0"/>
        </a:xfrm>
      </p:grpSpPr>
      <p:sp>
        <p:nvSpPr>
          <p:cNvPr id="335" name="Google Shape;335;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Quantum Computing</a:t>
            </a:r>
            <a:endParaRPr/>
          </a:p>
        </p:txBody>
      </p:sp>
      <p:sp>
        <p:nvSpPr>
          <p:cNvPr id="336" name="Google Shape;336;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Instead of bits (0 or 1) we have </a:t>
            </a:r>
            <a:r>
              <a:rPr lang="en" b="1"/>
              <a:t>qubits</a:t>
            </a:r>
            <a:r>
              <a:rPr lang="en"/>
              <a:t> (quantum bits), </a:t>
            </a:r>
            <a:br>
              <a:rPr lang="en"/>
            </a:br>
            <a:r>
              <a:rPr lang="en"/>
              <a:t>which can be 0, 1, or any combination of those.</a:t>
            </a:r>
            <a:endParaRPr/>
          </a:p>
          <a:p>
            <a:pPr marL="0" lvl="0" indent="0" algn="l" rtl="0">
              <a:spcBef>
                <a:spcPts val="1200"/>
              </a:spcBef>
              <a:spcAft>
                <a:spcPts val="0"/>
              </a:spcAft>
              <a:buNone/>
            </a:pPr>
            <a:r>
              <a:rPr lang="en"/>
              <a:t>A quantum computer can perform operations on the qubits directly.</a:t>
            </a:r>
            <a:endParaRPr/>
          </a:p>
          <a:p>
            <a:pPr marL="0" lvl="0" indent="0" algn="l" rtl="0">
              <a:spcBef>
                <a:spcPts val="1200"/>
              </a:spcBef>
              <a:spcAft>
                <a:spcPts val="1200"/>
              </a:spcAft>
              <a:buNone/>
            </a:pPr>
            <a:r>
              <a:rPr lang="en"/>
              <a:t>When we measure the value of a qubit, we get either 0 or 1 </a:t>
            </a:r>
            <a:br>
              <a:rPr lang="en"/>
            </a:br>
            <a:r>
              <a:rPr lang="en"/>
              <a:t>(with some probability of each).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aphicFrame>
        <p:nvGraphicFramePr>
          <p:cNvPr id="341" name="Google Shape;341;p50"/>
          <p:cNvGraphicFramePr/>
          <p:nvPr/>
        </p:nvGraphicFramePr>
        <p:xfrm>
          <a:off x="110625" y="273285"/>
          <a:ext cx="8845000" cy="1520160"/>
        </p:xfrm>
        <a:graphic>
          <a:graphicData uri="http://schemas.openxmlformats.org/drawingml/2006/table">
            <a:tbl>
              <a:tblPr>
                <a:noFill/>
                <a:tableStyleId>{FB8367C8-555E-4C54-8139-E428814049FE}</a:tableStyleId>
              </a:tblPr>
              <a:tblGrid>
                <a:gridCol w="4422500">
                  <a:extLst>
                    <a:ext uri="{9D8B030D-6E8A-4147-A177-3AD203B41FA5}">
                      <a16:colId xmlns:a16="http://schemas.microsoft.com/office/drawing/2014/main" val="20000"/>
                    </a:ext>
                  </a:extLst>
                </a:gridCol>
                <a:gridCol w="4422500">
                  <a:extLst>
                    <a:ext uri="{9D8B030D-6E8A-4147-A177-3AD203B41FA5}">
                      <a16:colId xmlns:a16="http://schemas.microsoft.com/office/drawing/2014/main" val="20001"/>
                    </a:ext>
                  </a:extLst>
                </a:gridCol>
              </a:tblGrid>
              <a:tr h="432875">
                <a:tc>
                  <a:txBody>
                    <a:bodyPr/>
                    <a:lstStyle/>
                    <a:p>
                      <a:pPr marL="0" lvl="0" indent="0" algn="ctr" rtl="0">
                        <a:spcBef>
                          <a:spcPts val="0"/>
                        </a:spcBef>
                        <a:spcAft>
                          <a:spcPts val="0"/>
                        </a:spcAft>
                        <a:buNone/>
                      </a:pPr>
                      <a:r>
                        <a:rPr lang="en" sz="1900" b="1">
                          <a:solidFill>
                            <a:schemeClr val="dk1"/>
                          </a:solidFill>
                        </a:rPr>
                        <a:t>Classical </a:t>
                      </a:r>
                      <a:r>
                        <a:rPr lang="en" sz="1900" b="1"/>
                        <a:t> Computing</a:t>
                      </a:r>
                      <a:endParaRPr sz="19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900" b="1"/>
                        <a:t>Quantum Computing</a:t>
                      </a:r>
                      <a:endParaRPr sz="19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47750">
                <a:tc>
                  <a:txBody>
                    <a:bodyPr/>
                    <a:lstStyle/>
                    <a:p>
                      <a:pPr marL="1257300" lvl="0" indent="0" algn="l" rtl="0">
                        <a:spcBef>
                          <a:spcPts val="0"/>
                        </a:spcBef>
                        <a:spcAft>
                          <a:spcPts val="0"/>
                        </a:spcAft>
                        <a:buNone/>
                      </a:pPr>
                      <a:r>
                        <a:rPr lang="en" sz="1800"/>
                        <a:t>Calculates with transistors, which can represent </a:t>
                      </a:r>
                      <a:r>
                        <a:rPr lang="en" sz="1800" b="1">
                          <a:solidFill>
                            <a:srgbClr val="FF0000"/>
                          </a:solidFill>
                        </a:rPr>
                        <a:t>either </a:t>
                      </a:r>
                      <a:br>
                        <a:rPr lang="en" sz="1800" b="1">
                          <a:solidFill>
                            <a:srgbClr val="FF0000"/>
                          </a:solidFill>
                        </a:rPr>
                      </a:br>
                      <a:r>
                        <a:rPr lang="en" sz="1800" b="1">
                          <a:solidFill>
                            <a:srgbClr val="FF0000"/>
                          </a:solidFill>
                        </a:rPr>
                        <a:t>0 or 1</a:t>
                      </a:r>
                      <a:endParaRPr sz="1800" b="1">
                        <a:solidFill>
                          <a:srgbClr val="FF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1270000" lvl="0" indent="0" algn="r" rtl="0">
                        <a:spcBef>
                          <a:spcPts val="0"/>
                        </a:spcBef>
                        <a:spcAft>
                          <a:spcPts val="0"/>
                        </a:spcAft>
                        <a:buNone/>
                      </a:pPr>
                      <a:r>
                        <a:rPr lang="en" sz="1800"/>
                        <a:t>Calculates with qubits, which can represent </a:t>
                      </a:r>
                      <a:r>
                        <a:rPr lang="en" sz="1800" b="1">
                          <a:solidFill>
                            <a:srgbClr val="FF0000"/>
                          </a:solidFill>
                        </a:rPr>
                        <a:t>0 and 1 at the same time</a:t>
                      </a:r>
                      <a:endParaRPr sz="1800" b="1">
                        <a:solidFill>
                          <a:srgbClr val="FF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42" name="Google Shape;342;p50"/>
          <p:cNvPicPr preferRelativeResize="0"/>
          <p:nvPr/>
        </p:nvPicPr>
        <p:blipFill>
          <a:blip r:embed="rId3">
            <a:alphaModFix/>
          </a:blip>
          <a:stretch>
            <a:fillRect/>
          </a:stretch>
        </p:blipFill>
        <p:spPr>
          <a:xfrm>
            <a:off x="7690200" y="807375"/>
            <a:ext cx="901215" cy="840218"/>
          </a:xfrm>
          <a:prstGeom prst="rect">
            <a:avLst/>
          </a:prstGeom>
          <a:noFill/>
          <a:ln>
            <a:noFill/>
          </a:ln>
        </p:spPr>
      </p:pic>
      <p:sp>
        <p:nvSpPr>
          <p:cNvPr id="343" name="Google Shape;343;p50"/>
          <p:cNvSpPr txBox="1"/>
          <p:nvPr/>
        </p:nvSpPr>
        <p:spPr>
          <a:xfrm>
            <a:off x="149550" y="4988100"/>
            <a:ext cx="8844900" cy="15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i="1"/>
              <a:t>From </a:t>
            </a:r>
            <a:r>
              <a:rPr lang="en" sz="800" i="1" u="sng">
                <a:solidFill>
                  <a:schemeClr val="hlink"/>
                </a:solidFill>
                <a:hlinkClick r:id="rId4"/>
              </a:rPr>
              <a:t>https://research-assets.cbinsights.com/2020/12/22124918/Quantum_computing_classical_qubit_infographic_122020.png</a:t>
            </a:r>
            <a:r>
              <a:rPr lang="en" sz="800" i="1"/>
              <a:t> </a:t>
            </a:r>
            <a:endParaRPr sz="800" i="1"/>
          </a:p>
        </p:txBody>
      </p:sp>
      <p:pic>
        <p:nvPicPr>
          <p:cNvPr id="344" name="Google Shape;344;p50"/>
          <p:cNvPicPr preferRelativeResize="0"/>
          <p:nvPr/>
        </p:nvPicPr>
        <p:blipFill>
          <a:blip r:embed="rId5">
            <a:alphaModFix/>
          </a:blip>
          <a:stretch>
            <a:fillRect/>
          </a:stretch>
        </p:blipFill>
        <p:spPr>
          <a:xfrm>
            <a:off x="247025" y="807375"/>
            <a:ext cx="1014100" cy="7628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1"/>
          <p:cNvPicPr preferRelativeResize="0"/>
          <p:nvPr/>
        </p:nvPicPr>
        <p:blipFill rotWithShape="1">
          <a:blip r:embed="rId3">
            <a:alphaModFix/>
          </a:blip>
          <a:srcRect/>
          <a:stretch/>
        </p:blipFill>
        <p:spPr>
          <a:xfrm>
            <a:off x="7561105" y="683474"/>
            <a:ext cx="1095021" cy="1739153"/>
          </a:xfrm>
          <a:prstGeom prst="rect">
            <a:avLst/>
          </a:prstGeom>
          <a:noFill/>
          <a:ln>
            <a:noFill/>
          </a:ln>
        </p:spPr>
      </p:pic>
      <p:sp>
        <p:nvSpPr>
          <p:cNvPr id="350" name="Google Shape;350;p51"/>
          <p:cNvSpPr txBox="1"/>
          <p:nvPr/>
        </p:nvSpPr>
        <p:spPr>
          <a:xfrm>
            <a:off x="212114" y="204678"/>
            <a:ext cx="8790600" cy="432600"/>
          </a:xfrm>
          <a:prstGeom prst="rect">
            <a:avLst/>
          </a:prstGeom>
          <a:noFill/>
          <a:ln>
            <a:noFill/>
          </a:ln>
        </p:spPr>
        <p:txBody>
          <a:bodyPr spcFirstLastPara="1" wrap="square" lIns="91425" tIns="45700" rIns="91425" bIns="45700" anchor="b" anchorCtr="0">
            <a:normAutofit/>
          </a:bodyPr>
          <a:lstStyle/>
          <a:p>
            <a:pPr marL="0" lvl="0" indent="0" algn="l" rtl="0">
              <a:lnSpc>
                <a:spcPct val="70000"/>
              </a:lnSpc>
              <a:spcBef>
                <a:spcPts val="0"/>
              </a:spcBef>
              <a:spcAft>
                <a:spcPts val="0"/>
              </a:spcAft>
              <a:buNone/>
            </a:pPr>
            <a:r>
              <a:rPr lang="en" sz="2100" b="1">
                <a:solidFill>
                  <a:schemeClr val="dk1"/>
                </a:solidFill>
              </a:rPr>
              <a:t>Classical Bit vs. Quantum Bit</a:t>
            </a:r>
            <a:endParaRPr sz="2100" b="1">
              <a:solidFill>
                <a:schemeClr val="dk1"/>
              </a:solidFill>
            </a:endParaRPr>
          </a:p>
        </p:txBody>
      </p:sp>
      <p:sp>
        <p:nvSpPr>
          <p:cNvPr id="351" name="Google Shape;351;p51"/>
          <p:cNvSpPr txBox="1"/>
          <p:nvPr/>
        </p:nvSpPr>
        <p:spPr>
          <a:xfrm>
            <a:off x="174174" y="775530"/>
            <a:ext cx="15420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700" b="1">
                <a:solidFill>
                  <a:srgbClr val="000000"/>
                </a:solidFill>
                <a:latin typeface="Times New Roman"/>
                <a:ea typeface="Times New Roman"/>
                <a:cs typeface="Times New Roman"/>
                <a:sym typeface="Times New Roman"/>
              </a:rPr>
              <a:t>Classical Bit</a:t>
            </a:r>
            <a:endParaRPr sz="900" b="1">
              <a:solidFill>
                <a:srgbClr val="000000"/>
              </a:solidFill>
              <a:latin typeface="Times New Roman"/>
              <a:ea typeface="Times New Roman"/>
              <a:cs typeface="Times New Roman"/>
              <a:sym typeface="Times New Roman"/>
            </a:endParaRPr>
          </a:p>
        </p:txBody>
      </p:sp>
      <p:sp>
        <p:nvSpPr>
          <p:cNvPr id="352" name="Google Shape;352;p51"/>
          <p:cNvSpPr txBox="1"/>
          <p:nvPr/>
        </p:nvSpPr>
        <p:spPr>
          <a:xfrm>
            <a:off x="5927491" y="1393057"/>
            <a:ext cx="1293900" cy="3198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cxnSp>
        <p:nvCxnSpPr>
          <p:cNvPr id="353" name="Google Shape;353;p51"/>
          <p:cNvCxnSpPr/>
          <p:nvPr/>
        </p:nvCxnSpPr>
        <p:spPr>
          <a:xfrm>
            <a:off x="174174" y="2380859"/>
            <a:ext cx="8713200" cy="0"/>
          </a:xfrm>
          <a:prstGeom prst="straightConnector1">
            <a:avLst/>
          </a:prstGeom>
          <a:noFill/>
          <a:ln w="28575" cap="flat" cmpd="sng">
            <a:solidFill>
              <a:srgbClr val="4472C4"/>
            </a:solidFill>
            <a:prstDash val="solid"/>
            <a:miter lim="800000"/>
            <a:headEnd type="none" w="sm" len="sm"/>
            <a:tailEnd type="none" w="sm" len="sm"/>
          </a:ln>
        </p:spPr>
      </p:cxnSp>
      <p:sp>
        <p:nvSpPr>
          <p:cNvPr id="354" name="Google Shape;354;p51"/>
          <p:cNvSpPr txBox="1"/>
          <p:nvPr/>
        </p:nvSpPr>
        <p:spPr>
          <a:xfrm>
            <a:off x="593728" y="1215649"/>
            <a:ext cx="3564300" cy="746400"/>
          </a:xfrm>
          <a:prstGeom prst="rect">
            <a:avLst/>
          </a:prstGeom>
          <a:noFill/>
          <a:ln>
            <a:noFill/>
          </a:ln>
        </p:spPr>
        <p:txBody>
          <a:bodyPr spcFirstLastPara="1" wrap="square" lIns="91425" tIns="45700" rIns="91425" bIns="45700" anchor="t" anchorCtr="0">
            <a:spAutoFit/>
          </a:bodyPr>
          <a:lstStyle/>
          <a:p>
            <a:pPr marL="285750" marR="0" lvl="0" indent="-241300" algn="l" rtl="0">
              <a:lnSpc>
                <a:spcPct val="150000"/>
              </a:lnSpc>
              <a:spcBef>
                <a:spcPts val="0"/>
              </a:spcBef>
              <a:spcAft>
                <a:spcPts val="0"/>
              </a:spcAft>
              <a:buClr>
                <a:srgbClr val="000000"/>
              </a:buClr>
              <a:buSzPts val="1700"/>
              <a:buFont typeface="Arial"/>
              <a:buChar char="•"/>
            </a:pPr>
            <a:r>
              <a:rPr lang="en" sz="1700" b="0" i="0" u="none" strike="noStrike">
                <a:solidFill>
                  <a:srgbClr val="000000"/>
                </a:solidFill>
                <a:latin typeface="Times New Roman"/>
                <a:ea typeface="Times New Roman"/>
                <a:cs typeface="Times New Roman"/>
                <a:sym typeface="Times New Roman"/>
              </a:rPr>
              <a:t>2 basic states — </a:t>
            </a:r>
            <a:r>
              <a:rPr lang="en" sz="1700" b="1" i="0" u="none" strike="noStrike">
                <a:solidFill>
                  <a:srgbClr val="0331FF"/>
                </a:solidFill>
                <a:latin typeface="Times New Roman"/>
                <a:ea typeface="Times New Roman"/>
                <a:cs typeface="Times New Roman"/>
                <a:sym typeface="Times New Roman"/>
              </a:rPr>
              <a:t>0</a:t>
            </a:r>
            <a:r>
              <a:rPr lang="en" sz="1700" b="0" i="0" u="none" strike="noStrike">
                <a:solidFill>
                  <a:srgbClr val="000000"/>
                </a:solidFill>
                <a:latin typeface="Times New Roman"/>
                <a:ea typeface="Times New Roman"/>
                <a:cs typeface="Times New Roman"/>
                <a:sym typeface="Times New Roman"/>
              </a:rPr>
              <a:t>, </a:t>
            </a:r>
            <a:r>
              <a:rPr lang="en" sz="1700" b="1" i="0" u="none" strike="noStrike">
                <a:solidFill>
                  <a:srgbClr val="0331FF"/>
                </a:solidFill>
                <a:latin typeface="Times New Roman"/>
                <a:ea typeface="Times New Roman"/>
                <a:cs typeface="Times New Roman"/>
                <a:sym typeface="Times New Roman"/>
              </a:rPr>
              <a:t>1 </a:t>
            </a:r>
            <a:r>
              <a:rPr lang="en" sz="1700" b="0" i="0" u="none" strike="noStrike">
                <a:solidFill>
                  <a:srgbClr val="000000"/>
                </a:solidFill>
                <a:latin typeface="Times New Roman"/>
                <a:ea typeface="Times New Roman"/>
                <a:cs typeface="Times New Roman"/>
                <a:sym typeface="Times New Roman"/>
              </a:rPr>
              <a:t>(OFF or ON) </a:t>
            </a:r>
            <a:endParaRPr sz="700"/>
          </a:p>
          <a:p>
            <a:pPr marL="285750" marR="0" lvl="0" indent="-241300" algn="l" rtl="0">
              <a:lnSpc>
                <a:spcPct val="150000"/>
              </a:lnSpc>
              <a:spcBef>
                <a:spcPts val="0"/>
              </a:spcBef>
              <a:spcAft>
                <a:spcPts val="0"/>
              </a:spcAft>
              <a:buClr>
                <a:srgbClr val="000000"/>
              </a:buClr>
              <a:buSzPts val="1700"/>
              <a:buFont typeface="Arial"/>
              <a:buChar char="•"/>
            </a:pPr>
            <a:r>
              <a:rPr lang="en" sz="1700" b="0" i="0" u="none" strike="noStrike">
                <a:solidFill>
                  <a:srgbClr val="000000"/>
                </a:solidFill>
                <a:latin typeface="Times New Roman"/>
                <a:ea typeface="Times New Roman"/>
                <a:cs typeface="Times New Roman"/>
                <a:sym typeface="Times New Roman"/>
              </a:rPr>
              <a:t>Mutually exclusive </a:t>
            </a:r>
            <a:endParaRPr sz="1700">
              <a:solidFill>
                <a:srgbClr val="262626"/>
              </a:solidFill>
              <a:latin typeface="Times New Roman"/>
              <a:ea typeface="Times New Roman"/>
              <a:cs typeface="Times New Roman"/>
              <a:sym typeface="Times New Roman"/>
            </a:endParaRPr>
          </a:p>
        </p:txBody>
      </p:sp>
      <p:grpSp>
        <p:nvGrpSpPr>
          <p:cNvPr id="355" name="Google Shape;355;p51"/>
          <p:cNvGrpSpPr/>
          <p:nvPr/>
        </p:nvGrpSpPr>
        <p:grpSpPr>
          <a:xfrm>
            <a:off x="286448" y="2462079"/>
            <a:ext cx="8770408" cy="2482277"/>
            <a:chOff x="286448" y="2462079"/>
            <a:chExt cx="8770408" cy="2482277"/>
          </a:xfrm>
        </p:grpSpPr>
        <p:sp>
          <p:nvSpPr>
            <p:cNvPr id="356" name="Google Shape;356;p51"/>
            <p:cNvSpPr txBox="1"/>
            <p:nvPr/>
          </p:nvSpPr>
          <p:spPr>
            <a:xfrm>
              <a:off x="286448" y="2554150"/>
              <a:ext cx="22656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b="1">
                  <a:solidFill>
                    <a:srgbClr val="000000"/>
                  </a:solidFill>
                  <a:latin typeface="Times New Roman"/>
                  <a:ea typeface="Times New Roman"/>
                  <a:cs typeface="Times New Roman"/>
                  <a:sym typeface="Times New Roman"/>
                </a:rPr>
                <a:t>Quantum Bit (Qubit)</a:t>
              </a:r>
              <a:endParaRPr sz="1000" b="1">
                <a:solidFill>
                  <a:srgbClr val="000000"/>
                </a:solidFill>
                <a:latin typeface="Times New Roman"/>
                <a:ea typeface="Times New Roman"/>
                <a:cs typeface="Times New Roman"/>
                <a:sym typeface="Times New Roman"/>
              </a:endParaRPr>
            </a:p>
          </p:txBody>
        </p:sp>
        <p:sp>
          <p:nvSpPr>
            <p:cNvPr id="357" name="Google Shape;357;p51"/>
            <p:cNvSpPr txBox="1"/>
            <p:nvPr/>
          </p:nvSpPr>
          <p:spPr>
            <a:xfrm>
              <a:off x="5308934" y="2554150"/>
              <a:ext cx="2136900" cy="3198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sp>
          <p:nvSpPr>
            <p:cNvPr id="358" name="Google Shape;358;p51"/>
            <p:cNvSpPr txBox="1"/>
            <p:nvPr/>
          </p:nvSpPr>
          <p:spPr>
            <a:xfrm>
              <a:off x="6432639" y="2526961"/>
              <a:ext cx="596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1" i="1">
                  <a:solidFill>
                    <a:srgbClr val="0070C0"/>
                  </a:solidFill>
                  <a:latin typeface="Calibri"/>
                  <a:ea typeface="Calibri"/>
                  <a:cs typeface="Calibri"/>
                  <a:sym typeface="Calibri"/>
                </a:rPr>
                <a:t>and</a:t>
              </a:r>
              <a:endParaRPr sz="2000" b="1" i="1">
                <a:solidFill>
                  <a:srgbClr val="0070C0"/>
                </a:solidFill>
                <a:latin typeface="Calibri"/>
                <a:ea typeface="Calibri"/>
                <a:cs typeface="Calibri"/>
                <a:sym typeface="Calibri"/>
              </a:endParaRPr>
            </a:p>
          </p:txBody>
        </p:sp>
        <p:sp>
          <p:nvSpPr>
            <p:cNvPr id="359" name="Google Shape;359;p51"/>
            <p:cNvSpPr txBox="1"/>
            <p:nvPr/>
          </p:nvSpPr>
          <p:spPr>
            <a:xfrm>
              <a:off x="5679959" y="4467065"/>
              <a:ext cx="2102100" cy="31980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cxnSp>
          <p:nvCxnSpPr>
            <p:cNvPr id="360" name="Google Shape;360;p51"/>
            <p:cNvCxnSpPr>
              <a:stCxn id="358" idx="2"/>
              <a:endCxn id="359" idx="0"/>
            </p:cNvCxnSpPr>
            <p:nvPr/>
          </p:nvCxnSpPr>
          <p:spPr>
            <a:xfrm rot="-5400000" flipH="1">
              <a:off x="5961339" y="3696811"/>
              <a:ext cx="1539900" cy="600"/>
            </a:xfrm>
            <a:prstGeom prst="curvedConnector3">
              <a:avLst>
                <a:gd name="adj1" fmla="val 50000"/>
              </a:avLst>
            </a:prstGeom>
            <a:noFill/>
            <a:ln w="28575" cap="flat" cmpd="sng">
              <a:solidFill>
                <a:srgbClr val="000000"/>
              </a:solidFill>
              <a:prstDash val="solid"/>
              <a:miter lim="800000"/>
              <a:headEnd type="none" w="sm" len="sm"/>
              <a:tailEnd type="stealth" w="med" len="med"/>
            </a:ln>
          </p:spPr>
        </p:cxnSp>
        <p:sp>
          <p:nvSpPr>
            <p:cNvPr id="361" name="Google Shape;361;p51"/>
            <p:cNvSpPr txBox="1"/>
            <p:nvPr/>
          </p:nvSpPr>
          <p:spPr>
            <a:xfrm>
              <a:off x="7707706" y="4309857"/>
              <a:ext cx="1349100" cy="634500"/>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pic>
          <p:nvPicPr>
            <p:cNvPr id="362" name="Google Shape;362;p51"/>
            <p:cNvPicPr preferRelativeResize="0"/>
            <p:nvPr/>
          </p:nvPicPr>
          <p:blipFill rotWithShape="1">
            <a:blip r:embed="rId8">
              <a:alphaModFix/>
            </a:blip>
            <a:srcRect/>
            <a:stretch/>
          </p:blipFill>
          <p:spPr>
            <a:xfrm>
              <a:off x="7513764" y="2462079"/>
              <a:ext cx="1543091" cy="1643158"/>
            </a:xfrm>
            <a:prstGeom prst="rect">
              <a:avLst/>
            </a:prstGeom>
            <a:noFill/>
            <a:ln>
              <a:noFill/>
            </a:ln>
          </p:spPr>
        </p:pic>
        <p:sp>
          <p:nvSpPr>
            <p:cNvPr id="363" name="Google Shape;363;p51"/>
            <p:cNvSpPr txBox="1"/>
            <p:nvPr/>
          </p:nvSpPr>
          <p:spPr>
            <a:xfrm>
              <a:off x="593728" y="2829729"/>
              <a:ext cx="5535000" cy="1665000"/>
            </a:xfrm>
            <a:prstGeom prst="rect">
              <a:avLst/>
            </a:prstGeom>
            <a:blipFill rotWithShape="1">
              <a:blip r:embed="rId9">
                <a:alphaModFix/>
              </a:blip>
              <a:stretch>
                <a:fillRect l="-1059" r="-79" b="-542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500">
                  <a:latin typeface="Arial"/>
                  <a:ea typeface="Arial"/>
                  <a:cs typeface="Arial"/>
                  <a:sym typeface="Arial"/>
                </a:rPr>
                <a:t> </a:t>
              </a:r>
              <a:endParaRPr sz="2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2"/>
          <p:cNvSpPr txBox="1"/>
          <p:nvPr/>
        </p:nvSpPr>
        <p:spPr>
          <a:xfrm>
            <a:off x="88800" y="238150"/>
            <a:ext cx="8966400" cy="489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200" b="1">
                <a:solidFill>
                  <a:schemeClr val="dk1"/>
                </a:solidFill>
              </a:rPr>
              <a:t>Computation: Logic Gates vs. Quantum Logic Gates</a:t>
            </a:r>
            <a:endParaRPr sz="2200" b="1">
              <a:solidFill>
                <a:schemeClr val="dk1"/>
              </a:solidFill>
            </a:endParaRPr>
          </a:p>
        </p:txBody>
      </p:sp>
      <p:pic>
        <p:nvPicPr>
          <p:cNvPr id="369" name="Google Shape;369;p52"/>
          <p:cNvPicPr preferRelativeResize="0"/>
          <p:nvPr/>
        </p:nvPicPr>
        <p:blipFill>
          <a:blip r:embed="rId3">
            <a:alphaModFix/>
          </a:blip>
          <a:stretch>
            <a:fillRect/>
          </a:stretch>
        </p:blipFill>
        <p:spPr>
          <a:xfrm>
            <a:off x="152400" y="879850"/>
            <a:ext cx="4344208" cy="4111252"/>
          </a:xfrm>
          <a:prstGeom prst="rect">
            <a:avLst/>
          </a:prstGeom>
          <a:noFill/>
          <a:ln>
            <a:noFill/>
          </a:ln>
        </p:spPr>
      </p:pic>
      <p:pic>
        <p:nvPicPr>
          <p:cNvPr id="370" name="Google Shape;370;p52"/>
          <p:cNvPicPr preferRelativeResize="0"/>
          <p:nvPr/>
        </p:nvPicPr>
        <p:blipFill>
          <a:blip r:embed="rId4">
            <a:alphaModFix/>
          </a:blip>
          <a:stretch>
            <a:fillRect/>
          </a:stretch>
        </p:blipFill>
        <p:spPr>
          <a:xfrm>
            <a:off x="4649008" y="879850"/>
            <a:ext cx="4248434" cy="41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aphicFrame>
        <p:nvGraphicFramePr>
          <p:cNvPr id="375" name="Google Shape;375;p53"/>
          <p:cNvGraphicFramePr/>
          <p:nvPr/>
        </p:nvGraphicFramePr>
        <p:xfrm>
          <a:off x="110625" y="273285"/>
          <a:ext cx="8845000" cy="2567910"/>
        </p:xfrm>
        <a:graphic>
          <a:graphicData uri="http://schemas.openxmlformats.org/drawingml/2006/table">
            <a:tbl>
              <a:tblPr>
                <a:noFill/>
                <a:tableStyleId>{FB8367C8-555E-4C54-8139-E428814049FE}</a:tableStyleId>
              </a:tblPr>
              <a:tblGrid>
                <a:gridCol w="4422500">
                  <a:extLst>
                    <a:ext uri="{9D8B030D-6E8A-4147-A177-3AD203B41FA5}">
                      <a16:colId xmlns:a16="http://schemas.microsoft.com/office/drawing/2014/main" val="20000"/>
                    </a:ext>
                  </a:extLst>
                </a:gridCol>
                <a:gridCol w="4422500">
                  <a:extLst>
                    <a:ext uri="{9D8B030D-6E8A-4147-A177-3AD203B41FA5}">
                      <a16:colId xmlns:a16="http://schemas.microsoft.com/office/drawing/2014/main" val="20001"/>
                    </a:ext>
                  </a:extLst>
                </a:gridCol>
              </a:tblGrid>
              <a:tr h="432875">
                <a:tc>
                  <a:txBody>
                    <a:bodyPr/>
                    <a:lstStyle/>
                    <a:p>
                      <a:pPr marL="0" lvl="0" indent="0" algn="ctr" rtl="0">
                        <a:spcBef>
                          <a:spcPts val="0"/>
                        </a:spcBef>
                        <a:spcAft>
                          <a:spcPts val="0"/>
                        </a:spcAft>
                        <a:buNone/>
                      </a:pPr>
                      <a:r>
                        <a:rPr lang="en" sz="1900" b="1">
                          <a:solidFill>
                            <a:schemeClr val="dk1"/>
                          </a:solidFill>
                        </a:rPr>
                        <a:t>Classical </a:t>
                      </a:r>
                      <a:r>
                        <a:rPr lang="en" sz="1900" b="1"/>
                        <a:t> Computing</a:t>
                      </a:r>
                      <a:endParaRPr sz="19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900" b="1"/>
                        <a:t>Quantum Computing</a:t>
                      </a:r>
                      <a:endParaRPr sz="19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47750">
                <a:tc>
                  <a:txBody>
                    <a:bodyPr/>
                    <a:lstStyle/>
                    <a:p>
                      <a:pPr marL="1257300" lvl="0" indent="0" algn="l" rtl="0">
                        <a:spcBef>
                          <a:spcPts val="0"/>
                        </a:spcBef>
                        <a:spcAft>
                          <a:spcPts val="0"/>
                        </a:spcAft>
                        <a:buNone/>
                      </a:pPr>
                      <a:r>
                        <a:rPr lang="en" sz="1800"/>
                        <a:t>Calculates with transistors, which can represent either </a:t>
                      </a:r>
                      <a:br>
                        <a:rPr lang="en" sz="1800"/>
                      </a:br>
                      <a:r>
                        <a:rPr lang="en" sz="1800"/>
                        <a:t>0 or 1</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1270000" lvl="0" indent="0" algn="r" rtl="0">
                        <a:spcBef>
                          <a:spcPts val="0"/>
                        </a:spcBef>
                        <a:spcAft>
                          <a:spcPts val="0"/>
                        </a:spcAft>
                        <a:buNone/>
                      </a:pPr>
                      <a:r>
                        <a:rPr lang="en" sz="1800"/>
                        <a:t>Calculates with qubits, which can represent 0 and 1 at the same time</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47750">
                <a:tc>
                  <a:txBody>
                    <a:bodyPr/>
                    <a:lstStyle/>
                    <a:p>
                      <a:pPr marL="1257300" lvl="0" indent="0" algn="l" rtl="0">
                        <a:spcBef>
                          <a:spcPts val="0"/>
                        </a:spcBef>
                        <a:spcAft>
                          <a:spcPts val="0"/>
                        </a:spcAft>
                        <a:buNone/>
                      </a:pPr>
                      <a:r>
                        <a:rPr lang="en" sz="1800"/>
                        <a:t>Power </a:t>
                      </a:r>
                      <a:r>
                        <a:rPr lang="en" sz="1800" b="1">
                          <a:solidFill>
                            <a:srgbClr val="FF0000"/>
                          </a:solidFill>
                        </a:rPr>
                        <a:t>increases in a 1:1 relationship</a:t>
                      </a:r>
                      <a:r>
                        <a:rPr lang="en" sz="1800"/>
                        <a:t> with the number of transistors</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1270000" lvl="0" indent="0" algn="r" rtl="0">
                        <a:spcBef>
                          <a:spcPts val="0"/>
                        </a:spcBef>
                        <a:spcAft>
                          <a:spcPts val="0"/>
                        </a:spcAft>
                        <a:buNone/>
                      </a:pPr>
                      <a:r>
                        <a:rPr lang="en" sz="1800"/>
                        <a:t>Power </a:t>
                      </a:r>
                      <a:r>
                        <a:rPr lang="en" sz="1800" b="1">
                          <a:solidFill>
                            <a:srgbClr val="FF0000"/>
                          </a:solidFill>
                        </a:rPr>
                        <a:t>increases exponentially</a:t>
                      </a:r>
                      <a:r>
                        <a:rPr lang="en" sz="1800"/>
                        <a:t> in proportion to the number of qubits</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76" name="Google Shape;376;p53"/>
          <p:cNvPicPr preferRelativeResize="0"/>
          <p:nvPr/>
        </p:nvPicPr>
        <p:blipFill>
          <a:blip r:embed="rId3">
            <a:alphaModFix/>
          </a:blip>
          <a:stretch>
            <a:fillRect/>
          </a:stretch>
        </p:blipFill>
        <p:spPr>
          <a:xfrm>
            <a:off x="7690200" y="807375"/>
            <a:ext cx="901215" cy="840218"/>
          </a:xfrm>
          <a:prstGeom prst="rect">
            <a:avLst/>
          </a:prstGeom>
          <a:noFill/>
          <a:ln>
            <a:noFill/>
          </a:ln>
        </p:spPr>
      </p:pic>
      <p:pic>
        <p:nvPicPr>
          <p:cNvPr id="377" name="Google Shape;377;p53"/>
          <p:cNvPicPr preferRelativeResize="0"/>
          <p:nvPr/>
        </p:nvPicPr>
        <p:blipFill>
          <a:blip r:embed="rId4">
            <a:alphaModFix/>
          </a:blip>
          <a:stretch>
            <a:fillRect/>
          </a:stretch>
        </p:blipFill>
        <p:spPr>
          <a:xfrm>
            <a:off x="7762850" y="1878590"/>
            <a:ext cx="770445" cy="803048"/>
          </a:xfrm>
          <a:prstGeom prst="rect">
            <a:avLst/>
          </a:prstGeom>
          <a:noFill/>
          <a:ln>
            <a:noFill/>
          </a:ln>
        </p:spPr>
      </p:pic>
      <p:sp>
        <p:nvSpPr>
          <p:cNvPr id="378" name="Google Shape;378;p53"/>
          <p:cNvSpPr txBox="1"/>
          <p:nvPr/>
        </p:nvSpPr>
        <p:spPr>
          <a:xfrm>
            <a:off x="149550" y="4988100"/>
            <a:ext cx="8844900" cy="15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i="1"/>
              <a:t>From </a:t>
            </a:r>
            <a:r>
              <a:rPr lang="en" sz="800" i="1" u="sng">
                <a:solidFill>
                  <a:schemeClr val="hlink"/>
                </a:solidFill>
                <a:hlinkClick r:id="rId5"/>
              </a:rPr>
              <a:t>https://research-assets.cbinsights.com/2020/12/22124918/Quantum_computing_classical_qubit_infographic_122020.png</a:t>
            </a:r>
            <a:r>
              <a:rPr lang="en" sz="800" i="1"/>
              <a:t> </a:t>
            </a:r>
            <a:endParaRPr sz="800" i="1"/>
          </a:p>
        </p:txBody>
      </p:sp>
      <p:pic>
        <p:nvPicPr>
          <p:cNvPr id="379" name="Google Shape;379;p53"/>
          <p:cNvPicPr preferRelativeResize="0"/>
          <p:nvPr/>
        </p:nvPicPr>
        <p:blipFill>
          <a:blip r:embed="rId6">
            <a:alphaModFix/>
          </a:blip>
          <a:stretch>
            <a:fillRect/>
          </a:stretch>
        </p:blipFill>
        <p:spPr>
          <a:xfrm>
            <a:off x="319665" y="1890987"/>
            <a:ext cx="770444" cy="762797"/>
          </a:xfrm>
          <a:prstGeom prst="rect">
            <a:avLst/>
          </a:prstGeom>
          <a:noFill/>
          <a:ln>
            <a:noFill/>
          </a:ln>
        </p:spPr>
      </p:pic>
      <p:pic>
        <p:nvPicPr>
          <p:cNvPr id="380" name="Google Shape;380;p53"/>
          <p:cNvPicPr preferRelativeResize="0"/>
          <p:nvPr/>
        </p:nvPicPr>
        <p:blipFill>
          <a:blip r:embed="rId7">
            <a:alphaModFix/>
          </a:blip>
          <a:stretch>
            <a:fillRect/>
          </a:stretch>
        </p:blipFill>
        <p:spPr>
          <a:xfrm>
            <a:off x="247025" y="807375"/>
            <a:ext cx="1014100" cy="7628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Introductions</a:t>
            </a:r>
            <a:endParaRPr/>
          </a:p>
        </p:txBody>
      </p:sp>
      <p:sp>
        <p:nvSpPr>
          <p:cNvPr id="82" name="Google Shape;82;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chemeClr val="dk1"/>
                </a:solidFill>
              </a:rPr>
              <a:t>In pairs (with someone you don’t know) introduce yourself to one another.</a:t>
            </a:r>
            <a:endParaRPr>
              <a:solidFill>
                <a:schemeClr val="dk1"/>
              </a:solidFill>
            </a:endParaRPr>
          </a:p>
          <a:p>
            <a:pPr marL="0" lvl="0" indent="0" algn="l" rtl="0">
              <a:spcBef>
                <a:spcPts val="1200"/>
              </a:spcBef>
              <a:spcAft>
                <a:spcPts val="0"/>
              </a:spcAft>
              <a:buNone/>
            </a:pPr>
            <a:r>
              <a:rPr lang="en">
                <a:solidFill>
                  <a:schemeClr val="dk1"/>
                </a:solidFill>
              </a:rPr>
              <a:t>You will have ~5 minutes to learn about one another and then you will introduce your partner to the group.</a:t>
            </a:r>
            <a:endParaRPr>
              <a:solidFill>
                <a:schemeClr val="dk1"/>
              </a:solidFill>
            </a:endParaRPr>
          </a:p>
          <a:p>
            <a:pPr marL="0" lvl="0" indent="0" algn="l" rtl="0">
              <a:spcBef>
                <a:spcPts val="1200"/>
              </a:spcBef>
              <a:spcAft>
                <a:spcPts val="0"/>
              </a:spcAft>
              <a:buNone/>
            </a:pPr>
            <a:r>
              <a:rPr lang="en">
                <a:solidFill>
                  <a:schemeClr val="dk1"/>
                </a:solidFill>
              </a:rPr>
              <a:t>Questions to consider discussing (come up with your own as well):</a:t>
            </a: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Name, degree program</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Why are you here?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What is your favorite hobby or sport?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If you could work anywhere in the world, where would it be?</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What is the most recent song you listened to or movie/show you watched? </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Multiple-Qubits </a:t>
            </a:r>
            <a:endParaRPr b="1"/>
          </a:p>
        </p:txBody>
      </p:sp>
      <p:sp>
        <p:nvSpPr>
          <p:cNvPr id="386" name="Google Shape;386;p54"/>
          <p:cNvSpPr txBox="1"/>
          <p:nvPr/>
        </p:nvSpPr>
        <p:spPr>
          <a:xfrm>
            <a:off x="714591" y="1114428"/>
            <a:ext cx="24993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b="1">
                <a:solidFill>
                  <a:srgbClr val="000000"/>
                </a:solidFill>
                <a:latin typeface="Times New Roman"/>
                <a:ea typeface="Times New Roman"/>
                <a:cs typeface="Times New Roman"/>
                <a:sym typeface="Times New Roman"/>
              </a:rPr>
              <a:t>2 Classical Bits</a:t>
            </a:r>
            <a:endParaRPr sz="1600" b="1">
              <a:solidFill>
                <a:srgbClr val="000000"/>
              </a:solidFill>
              <a:latin typeface="Times New Roman"/>
              <a:ea typeface="Times New Roman"/>
              <a:cs typeface="Times New Roman"/>
              <a:sym typeface="Times New Roman"/>
            </a:endParaRPr>
          </a:p>
        </p:txBody>
      </p:sp>
      <p:sp>
        <p:nvSpPr>
          <p:cNvPr id="387" name="Google Shape;387;p54"/>
          <p:cNvSpPr txBox="1"/>
          <p:nvPr/>
        </p:nvSpPr>
        <p:spPr>
          <a:xfrm>
            <a:off x="604943" y="1607818"/>
            <a:ext cx="27366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a:solidFill>
                  <a:srgbClr val="000000"/>
                </a:solidFill>
                <a:latin typeface="Times New Roman"/>
                <a:ea typeface="Times New Roman"/>
                <a:cs typeface="Times New Roman"/>
                <a:sym typeface="Times New Roman"/>
              </a:rPr>
              <a:t>00 </a:t>
            </a:r>
            <a:r>
              <a:rPr lang="en" sz="2400" b="1">
                <a:solidFill>
                  <a:srgbClr val="0070C0"/>
                </a:solidFill>
                <a:latin typeface="Times New Roman"/>
                <a:ea typeface="Times New Roman"/>
                <a:cs typeface="Times New Roman"/>
                <a:sym typeface="Times New Roman"/>
              </a:rPr>
              <a:t>or</a:t>
            </a:r>
            <a:r>
              <a:rPr lang="en" sz="2400">
                <a:solidFill>
                  <a:srgbClr val="000000"/>
                </a:solidFill>
                <a:latin typeface="Times New Roman"/>
                <a:ea typeface="Times New Roman"/>
                <a:cs typeface="Times New Roman"/>
                <a:sym typeface="Times New Roman"/>
              </a:rPr>
              <a:t> 01 </a:t>
            </a:r>
            <a:r>
              <a:rPr lang="en" sz="2400" b="1">
                <a:solidFill>
                  <a:srgbClr val="0070C0"/>
                </a:solidFill>
                <a:latin typeface="Times New Roman"/>
                <a:ea typeface="Times New Roman"/>
                <a:cs typeface="Times New Roman"/>
                <a:sym typeface="Times New Roman"/>
              </a:rPr>
              <a:t>or</a:t>
            </a:r>
            <a:r>
              <a:rPr lang="en" sz="2400">
                <a:solidFill>
                  <a:srgbClr val="000000"/>
                </a:solidFill>
                <a:latin typeface="Times New Roman"/>
                <a:ea typeface="Times New Roman"/>
                <a:cs typeface="Times New Roman"/>
                <a:sym typeface="Times New Roman"/>
              </a:rPr>
              <a:t> 10 </a:t>
            </a:r>
            <a:r>
              <a:rPr lang="en" sz="2400" b="1">
                <a:solidFill>
                  <a:srgbClr val="0070C0"/>
                </a:solidFill>
                <a:latin typeface="Times New Roman"/>
                <a:ea typeface="Times New Roman"/>
                <a:cs typeface="Times New Roman"/>
                <a:sym typeface="Times New Roman"/>
              </a:rPr>
              <a:t>or</a:t>
            </a:r>
            <a:r>
              <a:rPr lang="en" sz="2400">
                <a:solidFill>
                  <a:srgbClr val="000000"/>
                </a:solidFill>
                <a:latin typeface="Times New Roman"/>
                <a:ea typeface="Times New Roman"/>
                <a:cs typeface="Times New Roman"/>
                <a:sym typeface="Times New Roman"/>
              </a:rPr>
              <a:t> 11</a:t>
            </a:r>
            <a:endParaRPr sz="2400">
              <a:solidFill>
                <a:srgbClr val="000000"/>
              </a:solidFill>
              <a:latin typeface="Times New Roman"/>
              <a:ea typeface="Times New Roman"/>
              <a:cs typeface="Times New Roman"/>
              <a:sym typeface="Times New Roman"/>
            </a:endParaRPr>
          </a:p>
        </p:txBody>
      </p:sp>
      <p:sp>
        <p:nvSpPr>
          <p:cNvPr id="388" name="Google Shape;388;p54"/>
          <p:cNvSpPr txBox="1"/>
          <p:nvPr/>
        </p:nvSpPr>
        <p:spPr>
          <a:xfrm>
            <a:off x="694170" y="4216775"/>
            <a:ext cx="2540100" cy="831000"/>
          </a:xfrm>
          <a:prstGeom prst="rect">
            <a:avLst/>
          </a:prstGeom>
          <a:blipFill rotWithShape="1">
            <a:blip r:embed="rId3">
              <a:alphaModFix/>
            </a:blip>
            <a:stretch>
              <a:fillRect l="-479" t="-5879" b="-102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sp>
        <p:nvSpPr>
          <p:cNvPr id="389" name="Google Shape;389;p54"/>
          <p:cNvSpPr txBox="1"/>
          <p:nvPr/>
        </p:nvSpPr>
        <p:spPr>
          <a:xfrm>
            <a:off x="5715216" y="632286"/>
            <a:ext cx="24993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b="1">
                <a:solidFill>
                  <a:srgbClr val="000000"/>
                </a:solidFill>
                <a:latin typeface="Times New Roman"/>
                <a:ea typeface="Times New Roman"/>
                <a:cs typeface="Times New Roman"/>
                <a:sym typeface="Times New Roman"/>
              </a:rPr>
              <a:t>2 Qubits</a:t>
            </a:r>
            <a:endParaRPr sz="1600" b="1">
              <a:solidFill>
                <a:srgbClr val="000000"/>
              </a:solidFill>
              <a:latin typeface="Times New Roman"/>
              <a:ea typeface="Times New Roman"/>
              <a:cs typeface="Times New Roman"/>
              <a:sym typeface="Times New Roman"/>
            </a:endParaRPr>
          </a:p>
        </p:txBody>
      </p:sp>
      <p:sp>
        <p:nvSpPr>
          <p:cNvPr id="390" name="Google Shape;390;p54"/>
          <p:cNvSpPr txBox="1"/>
          <p:nvPr/>
        </p:nvSpPr>
        <p:spPr>
          <a:xfrm>
            <a:off x="5294564" y="1227275"/>
            <a:ext cx="3340500" cy="831000"/>
          </a:xfrm>
          <a:prstGeom prst="rect">
            <a:avLst/>
          </a:prstGeom>
          <a:blipFill rotWithShape="1">
            <a:blip r:embed="rId4">
              <a:alphaModFix/>
            </a:blip>
            <a:stretch>
              <a:fillRect t="-5879" r="-2009" b="-1617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sp>
        <p:nvSpPr>
          <p:cNvPr id="391" name="Google Shape;391;p54"/>
          <p:cNvSpPr txBox="1"/>
          <p:nvPr/>
        </p:nvSpPr>
        <p:spPr>
          <a:xfrm>
            <a:off x="5580368" y="4216786"/>
            <a:ext cx="2769000" cy="831000"/>
          </a:xfrm>
          <a:prstGeom prst="rect">
            <a:avLst/>
          </a:prstGeom>
          <a:blipFill rotWithShape="1">
            <a:blip r:embed="rId5">
              <a:alphaModFix/>
            </a:blip>
            <a:stretch>
              <a:fillRect l="-1538" t="-5878" r="-1538" b="-73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Arial"/>
                <a:ea typeface="Arial"/>
                <a:cs typeface="Arial"/>
                <a:sym typeface="Arial"/>
              </a:rPr>
              <a:t> </a:t>
            </a:r>
            <a:endParaRPr/>
          </a:p>
        </p:txBody>
      </p:sp>
      <p:pic>
        <p:nvPicPr>
          <p:cNvPr id="392" name="Google Shape;392;p54"/>
          <p:cNvPicPr preferRelativeResize="0"/>
          <p:nvPr/>
        </p:nvPicPr>
        <p:blipFill>
          <a:blip r:embed="rId6">
            <a:alphaModFix/>
          </a:blip>
          <a:stretch>
            <a:fillRect/>
          </a:stretch>
        </p:blipFill>
        <p:spPr>
          <a:xfrm>
            <a:off x="5407572" y="2264247"/>
            <a:ext cx="3114525" cy="1746550"/>
          </a:xfrm>
          <a:prstGeom prst="rect">
            <a:avLst/>
          </a:prstGeom>
          <a:noFill/>
          <a:ln>
            <a:noFill/>
          </a:ln>
        </p:spPr>
      </p:pic>
      <p:pic>
        <p:nvPicPr>
          <p:cNvPr id="393" name="Google Shape;393;p54"/>
          <p:cNvPicPr preferRelativeResize="0"/>
          <p:nvPr/>
        </p:nvPicPr>
        <p:blipFill>
          <a:blip r:embed="rId7">
            <a:alphaModFix/>
          </a:blip>
          <a:stretch>
            <a:fillRect/>
          </a:stretch>
        </p:blipFill>
        <p:spPr>
          <a:xfrm>
            <a:off x="808600" y="2221918"/>
            <a:ext cx="2329300" cy="18424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5"/>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Operations on Multiple-Qubits (Extremely High Parallelism)</a:t>
            </a:r>
            <a:endParaRPr/>
          </a:p>
        </p:txBody>
      </p:sp>
      <p:pic>
        <p:nvPicPr>
          <p:cNvPr id="399" name="Google Shape;399;p55"/>
          <p:cNvPicPr preferRelativeResize="0"/>
          <p:nvPr/>
        </p:nvPicPr>
        <p:blipFill>
          <a:blip r:embed="rId3">
            <a:alphaModFix/>
          </a:blip>
          <a:stretch>
            <a:fillRect/>
          </a:stretch>
        </p:blipFill>
        <p:spPr>
          <a:xfrm>
            <a:off x="1888325" y="1213425"/>
            <a:ext cx="5367350" cy="1089900"/>
          </a:xfrm>
          <a:prstGeom prst="rect">
            <a:avLst/>
          </a:prstGeom>
          <a:noFill/>
          <a:ln>
            <a:noFill/>
          </a:ln>
        </p:spPr>
      </p:pic>
      <p:pic>
        <p:nvPicPr>
          <p:cNvPr id="400" name="Google Shape;400;p55"/>
          <p:cNvPicPr preferRelativeResize="0"/>
          <p:nvPr/>
        </p:nvPicPr>
        <p:blipFill>
          <a:blip r:embed="rId4">
            <a:alphaModFix/>
          </a:blip>
          <a:stretch>
            <a:fillRect/>
          </a:stretch>
        </p:blipFill>
        <p:spPr>
          <a:xfrm>
            <a:off x="152400" y="2455725"/>
            <a:ext cx="4384199" cy="2535375"/>
          </a:xfrm>
          <a:prstGeom prst="rect">
            <a:avLst/>
          </a:prstGeom>
          <a:noFill/>
          <a:ln>
            <a:noFill/>
          </a:ln>
        </p:spPr>
      </p:pic>
      <p:pic>
        <p:nvPicPr>
          <p:cNvPr id="401" name="Google Shape;401;p55"/>
          <p:cNvPicPr preferRelativeResize="0"/>
          <p:nvPr/>
        </p:nvPicPr>
        <p:blipFill>
          <a:blip r:embed="rId5">
            <a:alphaModFix/>
          </a:blip>
          <a:stretch>
            <a:fillRect/>
          </a:stretch>
        </p:blipFill>
        <p:spPr>
          <a:xfrm>
            <a:off x="4688999" y="2455725"/>
            <a:ext cx="4050703" cy="2535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aphicFrame>
        <p:nvGraphicFramePr>
          <p:cNvPr id="406" name="Google Shape;406;p56"/>
          <p:cNvGraphicFramePr/>
          <p:nvPr/>
        </p:nvGraphicFramePr>
        <p:xfrm>
          <a:off x="110625" y="273285"/>
          <a:ext cx="8845000" cy="3615660"/>
        </p:xfrm>
        <a:graphic>
          <a:graphicData uri="http://schemas.openxmlformats.org/drawingml/2006/table">
            <a:tbl>
              <a:tblPr>
                <a:noFill/>
                <a:tableStyleId>{FB8367C8-555E-4C54-8139-E428814049FE}</a:tableStyleId>
              </a:tblPr>
              <a:tblGrid>
                <a:gridCol w="4422500">
                  <a:extLst>
                    <a:ext uri="{9D8B030D-6E8A-4147-A177-3AD203B41FA5}">
                      <a16:colId xmlns:a16="http://schemas.microsoft.com/office/drawing/2014/main" val="20000"/>
                    </a:ext>
                  </a:extLst>
                </a:gridCol>
                <a:gridCol w="4422500">
                  <a:extLst>
                    <a:ext uri="{9D8B030D-6E8A-4147-A177-3AD203B41FA5}">
                      <a16:colId xmlns:a16="http://schemas.microsoft.com/office/drawing/2014/main" val="20001"/>
                    </a:ext>
                  </a:extLst>
                </a:gridCol>
              </a:tblGrid>
              <a:tr h="432875">
                <a:tc>
                  <a:txBody>
                    <a:bodyPr/>
                    <a:lstStyle/>
                    <a:p>
                      <a:pPr marL="0" lvl="0" indent="0" algn="ctr" rtl="0">
                        <a:spcBef>
                          <a:spcPts val="0"/>
                        </a:spcBef>
                        <a:spcAft>
                          <a:spcPts val="0"/>
                        </a:spcAft>
                        <a:buNone/>
                      </a:pPr>
                      <a:r>
                        <a:rPr lang="en" sz="1900" b="1">
                          <a:solidFill>
                            <a:schemeClr val="dk1"/>
                          </a:solidFill>
                        </a:rPr>
                        <a:t>Classical </a:t>
                      </a:r>
                      <a:r>
                        <a:rPr lang="en" sz="1900" b="1"/>
                        <a:t> Computing</a:t>
                      </a:r>
                      <a:endParaRPr sz="19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900" b="1"/>
                        <a:t>Quantum Computing</a:t>
                      </a:r>
                      <a:endParaRPr sz="19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47750">
                <a:tc>
                  <a:txBody>
                    <a:bodyPr/>
                    <a:lstStyle/>
                    <a:p>
                      <a:pPr marL="1257300" lvl="0" indent="0" algn="l" rtl="0">
                        <a:spcBef>
                          <a:spcPts val="0"/>
                        </a:spcBef>
                        <a:spcAft>
                          <a:spcPts val="0"/>
                        </a:spcAft>
                        <a:buNone/>
                      </a:pPr>
                      <a:r>
                        <a:rPr lang="en" sz="1800"/>
                        <a:t>Calculates with transistors, which can represent either </a:t>
                      </a:r>
                      <a:br>
                        <a:rPr lang="en" sz="1800"/>
                      </a:br>
                      <a:r>
                        <a:rPr lang="en" sz="1800"/>
                        <a:t>0 or 1</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1270000" lvl="0" indent="0" algn="r" rtl="0">
                        <a:spcBef>
                          <a:spcPts val="0"/>
                        </a:spcBef>
                        <a:spcAft>
                          <a:spcPts val="0"/>
                        </a:spcAft>
                        <a:buNone/>
                      </a:pPr>
                      <a:r>
                        <a:rPr lang="en" sz="1800"/>
                        <a:t>Calculates with qubits, which can represent 0 and 1 at the same time</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47750">
                <a:tc>
                  <a:txBody>
                    <a:bodyPr/>
                    <a:lstStyle/>
                    <a:p>
                      <a:pPr marL="1257300" lvl="0" indent="0" algn="l" rtl="0">
                        <a:spcBef>
                          <a:spcPts val="0"/>
                        </a:spcBef>
                        <a:spcAft>
                          <a:spcPts val="0"/>
                        </a:spcAft>
                        <a:buNone/>
                      </a:pPr>
                      <a:r>
                        <a:rPr lang="en" sz="1800"/>
                        <a:t>Power increases in a 1:1 relationship with the number of transistors</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1270000" lvl="0" indent="0" algn="r" rtl="0">
                        <a:spcBef>
                          <a:spcPts val="0"/>
                        </a:spcBef>
                        <a:spcAft>
                          <a:spcPts val="0"/>
                        </a:spcAft>
                        <a:buNone/>
                      </a:pPr>
                      <a:r>
                        <a:rPr lang="en" sz="1800"/>
                        <a:t>Power increases exponentially in proportion to the number of qubits</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47750">
                <a:tc>
                  <a:txBody>
                    <a:bodyPr/>
                    <a:lstStyle/>
                    <a:p>
                      <a:pPr marL="1257300" lvl="0" indent="0" algn="l" rtl="0">
                        <a:spcBef>
                          <a:spcPts val="0"/>
                        </a:spcBef>
                        <a:spcAft>
                          <a:spcPts val="0"/>
                        </a:spcAft>
                        <a:buNone/>
                      </a:pPr>
                      <a:r>
                        <a:rPr lang="en" sz="1800"/>
                        <a:t>Classical computers have a </a:t>
                      </a:r>
                      <a:r>
                        <a:rPr lang="en" sz="1800" b="1">
                          <a:solidFill>
                            <a:srgbClr val="FF0000"/>
                          </a:solidFill>
                        </a:rPr>
                        <a:t>low rate of errors</a:t>
                      </a:r>
                      <a:r>
                        <a:rPr lang="en" sz="1800"/>
                        <a:t> and work well at </a:t>
                      </a:r>
                      <a:r>
                        <a:rPr lang="en" sz="1800" b="1">
                          <a:solidFill>
                            <a:srgbClr val="FF0000"/>
                          </a:solidFill>
                        </a:rPr>
                        <a:t>room temperature</a:t>
                      </a:r>
                      <a:endParaRPr sz="1800" b="1">
                        <a:solidFill>
                          <a:srgbClr val="FF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1270000" lvl="0" indent="0" algn="r" rtl="0">
                        <a:spcBef>
                          <a:spcPts val="0"/>
                        </a:spcBef>
                        <a:spcAft>
                          <a:spcPts val="0"/>
                        </a:spcAft>
                        <a:buNone/>
                      </a:pPr>
                      <a:r>
                        <a:rPr lang="en" sz="1800"/>
                        <a:t>Quantum computers have </a:t>
                      </a:r>
                      <a:r>
                        <a:rPr lang="en" sz="1800" b="1">
                          <a:solidFill>
                            <a:srgbClr val="FF0000"/>
                          </a:solidFill>
                        </a:rPr>
                        <a:t>high rate of errors </a:t>
                      </a:r>
                      <a:r>
                        <a:rPr lang="en" sz="1800"/>
                        <a:t>and must be kept </a:t>
                      </a:r>
                      <a:r>
                        <a:rPr lang="en" sz="1800" b="1">
                          <a:solidFill>
                            <a:srgbClr val="FF0000"/>
                          </a:solidFill>
                        </a:rPr>
                        <a:t>ultracold</a:t>
                      </a:r>
                      <a:endParaRPr sz="1800" b="1">
                        <a:solidFill>
                          <a:srgbClr val="FF0000"/>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07" name="Google Shape;407;p56"/>
          <p:cNvPicPr preferRelativeResize="0"/>
          <p:nvPr/>
        </p:nvPicPr>
        <p:blipFill>
          <a:blip r:embed="rId3">
            <a:alphaModFix/>
          </a:blip>
          <a:stretch>
            <a:fillRect/>
          </a:stretch>
        </p:blipFill>
        <p:spPr>
          <a:xfrm>
            <a:off x="7690200" y="807375"/>
            <a:ext cx="901215" cy="840218"/>
          </a:xfrm>
          <a:prstGeom prst="rect">
            <a:avLst/>
          </a:prstGeom>
          <a:noFill/>
          <a:ln>
            <a:noFill/>
          </a:ln>
        </p:spPr>
      </p:pic>
      <p:pic>
        <p:nvPicPr>
          <p:cNvPr id="408" name="Google Shape;408;p56"/>
          <p:cNvPicPr preferRelativeResize="0"/>
          <p:nvPr/>
        </p:nvPicPr>
        <p:blipFill>
          <a:blip r:embed="rId4">
            <a:alphaModFix/>
          </a:blip>
          <a:stretch>
            <a:fillRect/>
          </a:stretch>
        </p:blipFill>
        <p:spPr>
          <a:xfrm>
            <a:off x="7762850" y="1878590"/>
            <a:ext cx="770445" cy="803048"/>
          </a:xfrm>
          <a:prstGeom prst="rect">
            <a:avLst/>
          </a:prstGeom>
          <a:noFill/>
          <a:ln>
            <a:noFill/>
          </a:ln>
        </p:spPr>
      </p:pic>
      <p:pic>
        <p:nvPicPr>
          <p:cNvPr id="409" name="Google Shape;409;p56"/>
          <p:cNvPicPr preferRelativeResize="0"/>
          <p:nvPr/>
        </p:nvPicPr>
        <p:blipFill rotWithShape="1">
          <a:blip r:embed="rId5">
            <a:alphaModFix/>
          </a:blip>
          <a:srcRect l="6646" b="2562"/>
          <a:stretch/>
        </p:blipFill>
        <p:spPr>
          <a:xfrm>
            <a:off x="7794625" y="3005450"/>
            <a:ext cx="792500" cy="815725"/>
          </a:xfrm>
          <a:prstGeom prst="rect">
            <a:avLst/>
          </a:prstGeom>
          <a:noFill/>
          <a:ln>
            <a:noFill/>
          </a:ln>
        </p:spPr>
      </p:pic>
      <p:sp>
        <p:nvSpPr>
          <p:cNvPr id="410" name="Google Shape;410;p56"/>
          <p:cNvSpPr txBox="1"/>
          <p:nvPr/>
        </p:nvSpPr>
        <p:spPr>
          <a:xfrm>
            <a:off x="149550" y="4988100"/>
            <a:ext cx="8844900" cy="15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i="1"/>
              <a:t>From </a:t>
            </a:r>
            <a:r>
              <a:rPr lang="en" sz="800" i="1" u="sng">
                <a:solidFill>
                  <a:schemeClr val="hlink"/>
                </a:solidFill>
                <a:hlinkClick r:id="rId6"/>
              </a:rPr>
              <a:t>https://research-assets.cbinsights.com/2020/12/22124918/Quantum_computing_classical_qubit_infographic_122020.png</a:t>
            </a:r>
            <a:r>
              <a:rPr lang="en" sz="800" i="1"/>
              <a:t> </a:t>
            </a:r>
            <a:endParaRPr sz="800" i="1"/>
          </a:p>
        </p:txBody>
      </p:sp>
      <p:pic>
        <p:nvPicPr>
          <p:cNvPr id="411" name="Google Shape;411;p56"/>
          <p:cNvPicPr preferRelativeResize="0"/>
          <p:nvPr/>
        </p:nvPicPr>
        <p:blipFill>
          <a:blip r:embed="rId7">
            <a:alphaModFix/>
          </a:blip>
          <a:stretch>
            <a:fillRect/>
          </a:stretch>
        </p:blipFill>
        <p:spPr>
          <a:xfrm>
            <a:off x="272698" y="2887600"/>
            <a:ext cx="855005" cy="840217"/>
          </a:xfrm>
          <a:prstGeom prst="rect">
            <a:avLst/>
          </a:prstGeom>
          <a:noFill/>
          <a:ln>
            <a:noFill/>
          </a:ln>
        </p:spPr>
      </p:pic>
      <p:pic>
        <p:nvPicPr>
          <p:cNvPr id="412" name="Google Shape;412;p56"/>
          <p:cNvPicPr preferRelativeResize="0"/>
          <p:nvPr/>
        </p:nvPicPr>
        <p:blipFill>
          <a:blip r:embed="rId8">
            <a:alphaModFix/>
          </a:blip>
          <a:stretch>
            <a:fillRect/>
          </a:stretch>
        </p:blipFill>
        <p:spPr>
          <a:xfrm>
            <a:off x="319665" y="1890987"/>
            <a:ext cx="770444" cy="762797"/>
          </a:xfrm>
          <a:prstGeom prst="rect">
            <a:avLst/>
          </a:prstGeom>
          <a:noFill/>
          <a:ln>
            <a:noFill/>
          </a:ln>
        </p:spPr>
      </p:pic>
      <p:pic>
        <p:nvPicPr>
          <p:cNvPr id="413" name="Google Shape;413;p56"/>
          <p:cNvPicPr preferRelativeResize="0"/>
          <p:nvPr/>
        </p:nvPicPr>
        <p:blipFill>
          <a:blip r:embed="rId9">
            <a:alphaModFix/>
          </a:blip>
          <a:stretch>
            <a:fillRect/>
          </a:stretch>
        </p:blipFill>
        <p:spPr>
          <a:xfrm>
            <a:off x="247025" y="807375"/>
            <a:ext cx="1014100" cy="76281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Big Refrigerator for Quantum Computer to Cool Down! </a:t>
            </a:r>
            <a:endParaRPr/>
          </a:p>
        </p:txBody>
      </p:sp>
      <p:pic>
        <p:nvPicPr>
          <p:cNvPr id="419" name="Google Shape;419;p57"/>
          <p:cNvPicPr preferRelativeResize="0"/>
          <p:nvPr/>
        </p:nvPicPr>
        <p:blipFill>
          <a:blip r:embed="rId3">
            <a:alphaModFix/>
          </a:blip>
          <a:stretch>
            <a:fillRect/>
          </a:stretch>
        </p:blipFill>
        <p:spPr>
          <a:xfrm>
            <a:off x="311700" y="1223675"/>
            <a:ext cx="3916089" cy="3051850"/>
          </a:xfrm>
          <a:prstGeom prst="rect">
            <a:avLst/>
          </a:prstGeom>
          <a:noFill/>
          <a:ln>
            <a:noFill/>
          </a:ln>
        </p:spPr>
      </p:pic>
      <p:pic>
        <p:nvPicPr>
          <p:cNvPr id="420" name="Google Shape;420;p57"/>
          <p:cNvPicPr preferRelativeResize="0"/>
          <p:nvPr/>
        </p:nvPicPr>
        <p:blipFill>
          <a:blip r:embed="rId4">
            <a:alphaModFix/>
          </a:blip>
          <a:stretch>
            <a:fillRect/>
          </a:stretch>
        </p:blipFill>
        <p:spPr>
          <a:xfrm>
            <a:off x="4380189" y="1225600"/>
            <a:ext cx="4067175" cy="304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aphicFrame>
        <p:nvGraphicFramePr>
          <p:cNvPr id="425" name="Google Shape;425;p58"/>
          <p:cNvGraphicFramePr/>
          <p:nvPr/>
        </p:nvGraphicFramePr>
        <p:xfrm>
          <a:off x="110625" y="273285"/>
          <a:ext cx="8845000" cy="4663410"/>
        </p:xfrm>
        <a:graphic>
          <a:graphicData uri="http://schemas.openxmlformats.org/drawingml/2006/table">
            <a:tbl>
              <a:tblPr>
                <a:noFill/>
                <a:tableStyleId>{FB8367C8-555E-4C54-8139-E428814049FE}</a:tableStyleId>
              </a:tblPr>
              <a:tblGrid>
                <a:gridCol w="4422500">
                  <a:extLst>
                    <a:ext uri="{9D8B030D-6E8A-4147-A177-3AD203B41FA5}">
                      <a16:colId xmlns:a16="http://schemas.microsoft.com/office/drawing/2014/main" val="20000"/>
                    </a:ext>
                  </a:extLst>
                </a:gridCol>
                <a:gridCol w="4422500">
                  <a:extLst>
                    <a:ext uri="{9D8B030D-6E8A-4147-A177-3AD203B41FA5}">
                      <a16:colId xmlns:a16="http://schemas.microsoft.com/office/drawing/2014/main" val="20001"/>
                    </a:ext>
                  </a:extLst>
                </a:gridCol>
              </a:tblGrid>
              <a:tr h="432875">
                <a:tc>
                  <a:txBody>
                    <a:bodyPr/>
                    <a:lstStyle/>
                    <a:p>
                      <a:pPr marL="0" lvl="0" indent="0" algn="ctr" rtl="0">
                        <a:spcBef>
                          <a:spcPts val="0"/>
                        </a:spcBef>
                        <a:spcAft>
                          <a:spcPts val="0"/>
                        </a:spcAft>
                        <a:buNone/>
                      </a:pPr>
                      <a:r>
                        <a:rPr lang="en" sz="1900" b="1">
                          <a:solidFill>
                            <a:schemeClr val="dk1"/>
                          </a:solidFill>
                        </a:rPr>
                        <a:t>Classical </a:t>
                      </a:r>
                      <a:r>
                        <a:rPr lang="en" sz="1900" b="1"/>
                        <a:t> Computing</a:t>
                      </a:r>
                      <a:endParaRPr sz="19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900" b="1"/>
                        <a:t>Quantum Computing</a:t>
                      </a:r>
                      <a:endParaRPr sz="1900" b="1"/>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47750">
                <a:tc>
                  <a:txBody>
                    <a:bodyPr/>
                    <a:lstStyle/>
                    <a:p>
                      <a:pPr marL="1257300" lvl="0" indent="0" algn="l" rtl="0">
                        <a:spcBef>
                          <a:spcPts val="0"/>
                        </a:spcBef>
                        <a:spcAft>
                          <a:spcPts val="0"/>
                        </a:spcAft>
                        <a:buNone/>
                      </a:pPr>
                      <a:r>
                        <a:rPr lang="en" sz="1800"/>
                        <a:t>Calculates with transistors, which can represent either </a:t>
                      </a:r>
                      <a:br>
                        <a:rPr lang="en" sz="1800"/>
                      </a:br>
                      <a:r>
                        <a:rPr lang="en" sz="1800"/>
                        <a:t>0 or 1</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1270000" lvl="0" indent="0" algn="r" rtl="0">
                        <a:spcBef>
                          <a:spcPts val="0"/>
                        </a:spcBef>
                        <a:spcAft>
                          <a:spcPts val="0"/>
                        </a:spcAft>
                        <a:buNone/>
                      </a:pPr>
                      <a:r>
                        <a:rPr lang="en" sz="1800"/>
                        <a:t>Calculates with qubits, which can represent 0 and 1 at the same time</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47750">
                <a:tc>
                  <a:txBody>
                    <a:bodyPr/>
                    <a:lstStyle/>
                    <a:p>
                      <a:pPr marL="1257300" lvl="0" indent="0" algn="l" rtl="0">
                        <a:spcBef>
                          <a:spcPts val="0"/>
                        </a:spcBef>
                        <a:spcAft>
                          <a:spcPts val="0"/>
                        </a:spcAft>
                        <a:buNone/>
                      </a:pPr>
                      <a:r>
                        <a:rPr lang="en" sz="1800"/>
                        <a:t>Power increases in a 1:1 relationship with the number of transistors</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1270000" lvl="0" indent="0" algn="r" rtl="0">
                        <a:spcBef>
                          <a:spcPts val="0"/>
                        </a:spcBef>
                        <a:spcAft>
                          <a:spcPts val="0"/>
                        </a:spcAft>
                        <a:buNone/>
                      </a:pPr>
                      <a:r>
                        <a:rPr lang="en" sz="1800"/>
                        <a:t>Power increases exponentially in proportion to the number of qubits</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47750">
                <a:tc>
                  <a:txBody>
                    <a:bodyPr/>
                    <a:lstStyle/>
                    <a:p>
                      <a:pPr marL="1257300" lvl="0" indent="0" algn="l" rtl="0">
                        <a:spcBef>
                          <a:spcPts val="0"/>
                        </a:spcBef>
                        <a:spcAft>
                          <a:spcPts val="0"/>
                        </a:spcAft>
                        <a:buNone/>
                      </a:pPr>
                      <a:r>
                        <a:rPr lang="en" sz="1800">
                          <a:solidFill>
                            <a:schemeClr val="dk1"/>
                          </a:solidFill>
                        </a:rPr>
                        <a:t>Classical computers have a low rate of errors and work well at room temperature</a:t>
                      </a:r>
                      <a:endParaRPr sz="180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1270000" lvl="0" indent="0" algn="r" rtl="0">
                        <a:spcBef>
                          <a:spcPts val="0"/>
                        </a:spcBef>
                        <a:spcAft>
                          <a:spcPts val="0"/>
                        </a:spcAft>
                        <a:buNone/>
                      </a:pPr>
                      <a:r>
                        <a:rPr lang="en" sz="1800">
                          <a:solidFill>
                            <a:schemeClr val="dk1"/>
                          </a:solidFill>
                        </a:rPr>
                        <a:t>Quantum computers have high rate of errors and must be kept ultracold</a:t>
                      </a:r>
                      <a:endParaRPr sz="1800">
                        <a:solidFill>
                          <a:schemeClr val="dk1"/>
                        </a:solidFill>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047750">
                <a:tc>
                  <a:txBody>
                    <a:bodyPr/>
                    <a:lstStyle/>
                    <a:p>
                      <a:pPr marL="1257300" lvl="0" indent="0" algn="l" rtl="0">
                        <a:spcBef>
                          <a:spcPts val="0"/>
                        </a:spcBef>
                        <a:spcAft>
                          <a:spcPts val="0"/>
                        </a:spcAft>
                        <a:buNone/>
                      </a:pPr>
                      <a:r>
                        <a:rPr lang="en" sz="1800"/>
                        <a:t>Most everyday computer work is best handled by classical computers</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1270000" lvl="0" indent="0" algn="r" rtl="0">
                        <a:spcBef>
                          <a:spcPts val="0"/>
                        </a:spcBef>
                        <a:spcAft>
                          <a:spcPts val="0"/>
                        </a:spcAft>
                        <a:buNone/>
                      </a:pPr>
                      <a:r>
                        <a:rPr lang="en" sz="1800"/>
                        <a:t>Well suited for tasks like optimization problems, data analysis, &amp; simulations</a:t>
                      </a:r>
                      <a:endParaRPr sz="180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426" name="Google Shape;426;p58"/>
          <p:cNvPicPr preferRelativeResize="0"/>
          <p:nvPr/>
        </p:nvPicPr>
        <p:blipFill>
          <a:blip r:embed="rId3">
            <a:alphaModFix/>
          </a:blip>
          <a:stretch>
            <a:fillRect/>
          </a:stretch>
        </p:blipFill>
        <p:spPr>
          <a:xfrm>
            <a:off x="7690200" y="807375"/>
            <a:ext cx="901215" cy="840218"/>
          </a:xfrm>
          <a:prstGeom prst="rect">
            <a:avLst/>
          </a:prstGeom>
          <a:noFill/>
          <a:ln>
            <a:noFill/>
          </a:ln>
        </p:spPr>
      </p:pic>
      <p:pic>
        <p:nvPicPr>
          <p:cNvPr id="427" name="Google Shape;427;p58"/>
          <p:cNvPicPr preferRelativeResize="0"/>
          <p:nvPr/>
        </p:nvPicPr>
        <p:blipFill>
          <a:blip r:embed="rId4">
            <a:alphaModFix/>
          </a:blip>
          <a:stretch>
            <a:fillRect/>
          </a:stretch>
        </p:blipFill>
        <p:spPr>
          <a:xfrm>
            <a:off x="7762850" y="1878590"/>
            <a:ext cx="770445" cy="803048"/>
          </a:xfrm>
          <a:prstGeom prst="rect">
            <a:avLst/>
          </a:prstGeom>
          <a:noFill/>
          <a:ln>
            <a:noFill/>
          </a:ln>
        </p:spPr>
      </p:pic>
      <p:pic>
        <p:nvPicPr>
          <p:cNvPr id="428" name="Google Shape;428;p58"/>
          <p:cNvPicPr preferRelativeResize="0"/>
          <p:nvPr/>
        </p:nvPicPr>
        <p:blipFill rotWithShape="1">
          <a:blip r:embed="rId5">
            <a:alphaModFix/>
          </a:blip>
          <a:srcRect l="6646" b="2562"/>
          <a:stretch/>
        </p:blipFill>
        <p:spPr>
          <a:xfrm>
            <a:off x="7794625" y="3005450"/>
            <a:ext cx="792500" cy="815725"/>
          </a:xfrm>
          <a:prstGeom prst="rect">
            <a:avLst/>
          </a:prstGeom>
          <a:noFill/>
          <a:ln>
            <a:noFill/>
          </a:ln>
        </p:spPr>
      </p:pic>
      <p:pic>
        <p:nvPicPr>
          <p:cNvPr id="429" name="Google Shape;429;p58"/>
          <p:cNvPicPr preferRelativeResize="0"/>
          <p:nvPr/>
        </p:nvPicPr>
        <p:blipFill>
          <a:blip r:embed="rId6">
            <a:alphaModFix/>
          </a:blip>
          <a:stretch>
            <a:fillRect/>
          </a:stretch>
        </p:blipFill>
        <p:spPr>
          <a:xfrm>
            <a:off x="7845002" y="3970225"/>
            <a:ext cx="622562" cy="734153"/>
          </a:xfrm>
          <a:prstGeom prst="rect">
            <a:avLst/>
          </a:prstGeom>
          <a:noFill/>
          <a:ln>
            <a:noFill/>
          </a:ln>
        </p:spPr>
      </p:pic>
      <p:sp>
        <p:nvSpPr>
          <p:cNvPr id="430" name="Google Shape;430;p58"/>
          <p:cNvSpPr txBox="1"/>
          <p:nvPr/>
        </p:nvSpPr>
        <p:spPr>
          <a:xfrm>
            <a:off x="149550" y="4988100"/>
            <a:ext cx="8844900" cy="15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 i="1"/>
              <a:t>From </a:t>
            </a:r>
            <a:r>
              <a:rPr lang="en" sz="800" i="1" u="sng">
                <a:solidFill>
                  <a:schemeClr val="hlink"/>
                </a:solidFill>
                <a:hlinkClick r:id="rId7"/>
              </a:rPr>
              <a:t>https://research-assets.cbinsights.com/2020/12/22124918/Quantum_computing_classical_qubit_infographic_122020.png</a:t>
            </a:r>
            <a:r>
              <a:rPr lang="en" sz="800" i="1"/>
              <a:t> </a:t>
            </a:r>
            <a:endParaRPr sz="800" i="1"/>
          </a:p>
        </p:txBody>
      </p:sp>
      <p:pic>
        <p:nvPicPr>
          <p:cNvPr id="431" name="Google Shape;431;p58"/>
          <p:cNvPicPr preferRelativeResize="0"/>
          <p:nvPr/>
        </p:nvPicPr>
        <p:blipFill>
          <a:blip r:embed="rId8">
            <a:alphaModFix/>
          </a:blip>
          <a:stretch>
            <a:fillRect/>
          </a:stretch>
        </p:blipFill>
        <p:spPr>
          <a:xfrm>
            <a:off x="247024" y="3970231"/>
            <a:ext cx="901215" cy="837017"/>
          </a:xfrm>
          <a:prstGeom prst="rect">
            <a:avLst/>
          </a:prstGeom>
          <a:noFill/>
          <a:ln>
            <a:noFill/>
          </a:ln>
        </p:spPr>
      </p:pic>
      <p:pic>
        <p:nvPicPr>
          <p:cNvPr id="432" name="Google Shape;432;p58"/>
          <p:cNvPicPr preferRelativeResize="0"/>
          <p:nvPr/>
        </p:nvPicPr>
        <p:blipFill>
          <a:blip r:embed="rId9">
            <a:alphaModFix/>
          </a:blip>
          <a:stretch>
            <a:fillRect/>
          </a:stretch>
        </p:blipFill>
        <p:spPr>
          <a:xfrm>
            <a:off x="272698" y="2887600"/>
            <a:ext cx="855005" cy="840217"/>
          </a:xfrm>
          <a:prstGeom prst="rect">
            <a:avLst/>
          </a:prstGeom>
          <a:noFill/>
          <a:ln>
            <a:noFill/>
          </a:ln>
        </p:spPr>
      </p:pic>
      <p:pic>
        <p:nvPicPr>
          <p:cNvPr id="433" name="Google Shape;433;p58"/>
          <p:cNvPicPr preferRelativeResize="0"/>
          <p:nvPr/>
        </p:nvPicPr>
        <p:blipFill>
          <a:blip r:embed="rId10">
            <a:alphaModFix/>
          </a:blip>
          <a:stretch>
            <a:fillRect/>
          </a:stretch>
        </p:blipFill>
        <p:spPr>
          <a:xfrm>
            <a:off x="319665" y="1890987"/>
            <a:ext cx="770444" cy="762797"/>
          </a:xfrm>
          <a:prstGeom prst="rect">
            <a:avLst/>
          </a:prstGeom>
          <a:noFill/>
          <a:ln>
            <a:noFill/>
          </a:ln>
        </p:spPr>
      </p:pic>
      <p:pic>
        <p:nvPicPr>
          <p:cNvPr id="434" name="Google Shape;434;p58"/>
          <p:cNvPicPr preferRelativeResize="0"/>
          <p:nvPr/>
        </p:nvPicPr>
        <p:blipFill>
          <a:blip r:embed="rId11">
            <a:alphaModFix/>
          </a:blip>
          <a:stretch>
            <a:fillRect/>
          </a:stretch>
        </p:blipFill>
        <p:spPr>
          <a:xfrm>
            <a:off x="247025" y="807375"/>
            <a:ext cx="1014100" cy="7628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38"/>
        <p:cNvGrpSpPr/>
        <p:nvPr/>
      </p:nvGrpSpPr>
      <p:grpSpPr>
        <a:xfrm>
          <a:off x="0" y="0"/>
          <a:ext cx="0" cy="0"/>
          <a:chOff x="0" y="0"/>
          <a:chExt cx="0" cy="0"/>
        </a:xfrm>
      </p:grpSpPr>
      <p:sp>
        <p:nvSpPr>
          <p:cNvPr id="439" name="Google Shape;439;p59"/>
          <p:cNvSpPr txBox="1">
            <a:spLocks noGrp="1"/>
          </p:cNvSpPr>
          <p:nvPr>
            <p:ph type="title"/>
          </p:nvPr>
        </p:nvSpPr>
        <p:spPr>
          <a:xfrm>
            <a:off x="311700" y="156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Quantum Computing</a:t>
            </a:r>
            <a:endParaRPr/>
          </a:p>
        </p:txBody>
      </p:sp>
      <p:sp>
        <p:nvSpPr>
          <p:cNvPr id="440" name="Google Shape;440;p59"/>
          <p:cNvSpPr txBox="1">
            <a:spLocks noGrp="1"/>
          </p:cNvSpPr>
          <p:nvPr>
            <p:ph type="body" idx="1"/>
          </p:nvPr>
        </p:nvSpPr>
        <p:spPr>
          <a:xfrm>
            <a:off x="188575" y="638950"/>
            <a:ext cx="3648600" cy="3416400"/>
          </a:xfrm>
          <a:prstGeom prst="rect">
            <a:avLst/>
          </a:prstGeom>
        </p:spPr>
        <p:txBody>
          <a:bodyPr spcFirstLastPara="1" wrap="square" lIns="91425" tIns="91425" rIns="91425" bIns="91425" anchor="t" anchorCtr="0">
            <a:noAutofit/>
          </a:bodyPr>
          <a:lstStyle/>
          <a:p>
            <a:pPr marL="342900" lvl="0" indent="-228600" algn="l" rtl="0">
              <a:lnSpc>
                <a:spcPct val="100000"/>
              </a:lnSpc>
              <a:spcBef>
                <a:spcPts val="0"/>
              </a:spcBef>
              <a:spcAft>
                <a:spcPts val="0"/>
              </a:spcAft>
              <a:buSzPts val="1800"/>
              <a:buFont typeface="Calibri"/>
              <a:buChar char="●"/>
            </a:pPr>
            <a:r>
              <a:rPr lang="en">
                <a:latin typeface="Calibri"/>
                <a:ea typeface="Calibri"/>
                <a:cs typeface="Calibri"/>
                <a:sym typeface="Calibri"/>
              </a:rPr>
              <a:t>20 quantum bits (qubits) can store more than a million times the information of a classical bit</a:t>
            </a:r>
            <a:endParaRPr>
              <a:latin typeface="Calibri"/>
              <a:ea typeface="Calibri"/>
              <a:cs typeface="Calibri"/>
              <a:sym typeface="Calibri"/>
            </a:endParaRPr>
          </a:p>
          <a:p>
            <a:pPr marL="457200" lvl="0" indent="0" algn="l" rtl="0">
              <a:lnSpc>
                <a:spcPct val="100000"/>
              </a:lnSpc>
              <a:spcBef>
                <a:spcPts val="0"/>
              </a:spcBef>
              <a:spcAft>
                <a:spcPts val="0"/>
              </a:spcAft>
              <a:buNone/>
            </a:pPr>
            <a:endParaRPr>
              <a:latin typeface="Calibri"/>
              <a:ea typeface="Calibri"/>
              <a:cs typeface="Calibri"/>
              <a:sym typeface="Calibri"/>
            </a:endParaRPr>
          </a:p>
          <a:p>
            <a:pPr marL="342900" lvl="0" indent="-228600" algn="l" rtl="0">
              <a:lnSpc>
                <a:spcPct val="100000"/>
              </a:lnSpc>
              <a:spcBef>
                <a:spcPts val="0"/>
              </a:spcBef>
              <a:spcAft>
                <a:spcPts val="0"/>
              </a:spcAft>
              <a:buSzPts val="1800"/>
              <a:buFont typeface="Calibri"/>
              <a:buChar char="●"/>
            </a:pPr>
            <a:r>
              <a:rPr lang="en">
                <a:latin typeface="Calibri"/>
                <a:ea typeface="Calibri"/>
                <a:cs typeface="Calibri"/>
                <a:sym typeface="Calibri"/>
              </a:rPr>
              <a:t>300 qubits is equivalent to a number of classical bits that matches the number of atoms in the universe</a:t>
            </a:r>
            <a:endParaRPr>
              <a:latin typeface="Calibri"/>
              <a:ea typeface="Calibri"/>
              <a:cs typeface="Calibri"/>
              <a:sym typeface="Calibri"/>
            </a:endParaRPr>
          </a:p>
          <a:p>
            <a:pPr marL="457200" lvl="0" indent="0" algn="l" rtl="0">
              <a:lnSpc>
                <a:spcPct val="100000"/>
              </a:lnSpc>
              <a:spcBef>
                <a:spcPts val="0"/>
              </a:spcBef>
              <a:spcAft>
                <a:spcPts val="0"/>
              </a:spcAft>
              <a:buNone/>
            </a:pPr>
            <a:endParaRPr>
              <a:latin typeface="Calibri"/>
              <a:ea typeface="Calibri"/>
              <a:cs typeface="Calibri"/>
              <a:sym typeface="Calibri"/>
            </a:endParaRPr>
          </a:p>
          <a:p>
            <a:pPr marL="342900" lvl="0" indent="-228600" algn="l" rtl="0">
              <a:lnSpc>
                <a:spcPct val="100000"/>
              </a:lnSpc>
              <a:spcBef>
                <a:spcPts val="0"/>
              </a:spcBef>
              <a:spcAft>
                <a:spcPts val="0"/>
              </a:spcAft>
              <a:buSzPts val="1800"/>
              <a:buFont typeface="Calibri"/>
              <a:buChar char="●"/>
            </a:pPr>
            <a:r>
              <a:rPr lang="en">
                <a:latin typeface="Calibri"/>
                <a:ea typeface="Calibri"/>
                <a:cs typeface="Calibri"/>
                <a:sym typeface="Calibri"/>
              </a:rPr>
              <a:t>Quantum computers may identify chemical formulas in the development of new drugs and are already used in traffic management systems that optimize bus routes</a:t>
            </a:r>
            <a:endParaRPr/>
          </a:p>
        </p:txBody>
      </p:sp>
      <p:pic>
        <p:nvPicPr>
          <p:cNvPr id="441" name="Google Shape;441;p59"/>
          <p:cNvPicPr preferRelativeResize="0"/>
          <p:nvPr/>
        </p:nvPicPr>
        <p:blipFill rotWithShape="1">
          <a:blip r:embed="rId3">
            <a:alphaModFix/>
          </a:blip>
          <a:srcRect l="46746" t="17334"/>
          <a:stretch/>
        </p:blipFill>
        <p:spPr>
          <a:xfrm>
            <a:off x="3976725" y="827800"/>
            <a:ext cx="5040750" cy="39580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60"/>
          <p:cNvPicPr preferRelativeResize="0"/>
          <p:nvPr/>
        </p:nvPicPr>
        <p:blipFill>
          <a:blip r:embed="rId3">
            <a:alphaModFix/>
          </a:blip>
          <a:stretch>
            <a:fillRect/>
          </a:stretch>
        </p:blipFill>
        <p:spPr>
          <a:xfrm>
            <a:off x="0" y="0"/>
            <a:ext cx="9144000" cy="5143500"/>
          </a:xfrm>
          <a:prstGeom prst="rect">
            <a:avLst/>
          </a:prstGeom>
          <a:noFill/>
          <a:ln w="19050" cap="flat" cmpd="sng">
            <a:solidFill>
              <a:srgbClr val="000000"/>
            </a:solidFill>
            <a:prstDash val="solid"/>
            <a:round/>
            <a:headEnd type="none" w="sm" len="sm"/>
            <a:tailEnd type="none" w="sm" len="sm"/>
          </a:ln>
        </p:spPr>
      </p:pic>
      <p:sp>
        <p:nvSpPr>
          <p:cNvPr id="447" name="Google Shape;447;p60"/>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448" name="Google Shape;448;p60"/>
          <p:cNvSpPr txBox="1">
            <a:spLocks noGrp="1"/>
          </p:cNvSpPr>
          <p:nvPr>
            <p:ph type="title"/>
          </p:nvPr>
        </p:nvSpPr>
        <p:spPr>
          <a:xfrm>
            <a:off x="311700" y="44649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What are quantum communications and cryptography?</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Quantum Communications and Cryptography</a:t>
            </a:r>
            <a:endParaRPr/>
          </a:p>
        </p:txBody>
      </p:sp>
      <p:sp>
        <p:nvSpPr>
          <p:cNvPr id="454" name="Google Shape;454;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We are constantly sending information from one place to another and often use some form of encryption (scrambling of the data that requires a key to unscramble) to keep it safe in transit.</a:t>
            </a:r>
            <a:endParaRPr/>
          </a:p>
          <a:p>
            <a:pPr marL="0" lvl="0" indent="0" algn="l" rtl="0">
              <a:spcBef>
                <a:spcPts val="1200"/>
              </a:spcBef>
              <a:spcAft>
                <a:spcPts val="0"/>
              </a:spcAft>
              <a:buNone/>
            </a:pPr>
            <a:endParaRPr/>
          </a:p>
          <a:p>
            <a:pPr marL="0" lvl="0" indent="0" algn="l" rtl="0">
              <a:spcBef>
                <a:spcPts val="1200"/>
              </a:spcBef>
              <a:spcAft>
                <a:spcPts val="0"/>
              </a:spcAft>
              <a:buNone/>
            </a:pPr>
            <a:r>
              <a:rPr lang="en"/>
              <a:t>Post-quantum cryptography: Algorithms developed to encode data that are thought to be secure against an attack by a quantum computer</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Quantum cryptography: </a:t>
            </a:r>
            <a:r>
              <a:rPr lang="en">
                <a:highlight>
                  <a:srgbClr val="FFFFFF"/>
                </a:highlight>
              </a:rPr>
              <a:t>using the principles of quantum mechanics to send secure messages in a manner that is truly unhackable.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9"/>
          <p:cNvSpPr txBox="1"/>
          <p:nvPr/>
        </p:nvSpPr>
        <p:spPr>
          <a:xfrm>
            <a:off x="2820000" y="2886775"/>
            <a:ext cx="2953200" cy="15468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2400" b="1" i="0" u="none" strike="noStrike" cap="none">
                <a:solidFill>
                  <a:schemeClr val="dk1"/>
                </a:solidFill>
                <a:latin typeface="Economica"/>
                <a:ea typeface="Economica"/>
                <a:cs typeface="Economica"/>
                <a:sym typeface="Economica"/>
              </a:rPr>
              <a:t>Dr. Jessica Rosenberg</a:t>
            </a:r>
            <a:br>
              <a:rPr lang="en" sz="2400" b="1" i="0" u="none" strike="noStrike" cap="none">
                <a:solidFill>
                  <a:schemeClr val="dk1"/>
                </a:solidFill>
                <a:latin typeface="Economica"/>
                <a:ea typeface="Economica"/>
                <a:cs typeface="Economica"/>
                <a:sym typeface="Economica"/>
              </a:rPr>
            </a:br>
            <a:r>
              <a:rPr lang="en" sz="2400" b="0" i="0" u="none" strike="noStrike" cap="none">
                <a:solidFill>
                  <a:schemeClr val="dk1"/>
                </a:solidFill>
                <a:latin typeface="Economica"/>
                <a:ea typeface="Economica"/>
                <a:cs typeface="Economica"/>
                <a:sym typeface="Economica"/>
              </a:rPr>
              <a:t>Associate Professor of Physics &amp; Astronomy</a:t>
            </a:r>
            <a:br>
              <a:rPr lang="en" sz="2400" b="0" i="0" u="none" strike="noStrike" cap="none">
                <a:solidFill>
                  <a:schemeClr val="dk1"/>
                </a:solidFill>
                <a:latin typeface="Economica"/>
                <a:ea typeface="Economica"/>
                <a:cs typeface="Economica"/>
                <a:sym typeface="Economica"/>
              </a:rPr>
            </a:br>
            <a:r>
              <a:rPr lang="en" sz="2400" b="0" i="0" u="none" strike="noStrike" cap="none">
                <a:solidFill>
                  <a:schemeClr val="dk1"/>
                </a:solidFill>
                <a:latin typeface="Economica"/>
                <a:ea typeface="Economica"/>
                <a:cs typeface="Economica"/>
                <a:sym typeface="Economica"/>
              </a:rPr>
              <a:t>jrosenb4@gmu.edu</a:t>
            </a:r>
            <a:endParaRPr sz="2400" b="0" i="0" u="none" strike="noStrike" cap="none">
              <a:solidFill>
                <a:schemeClr val="dk1"/>
              </a:solidFill>
              <a:latin typeface="Arial"/>
              <a:ea typeface="Arial"/>
              <a:cs typeface="Arial"/>
              <a:sym typeface="Arial"/>
            </a:endParaRPr>
          </a:p>
        </p:txBody>
      </p:sp>
      <p:sp>
        <p:nvSpPr>
          <p:cNvPr id="558" name="Google Shape;558;p69"/>
          <p:cNvSpPr txBox="1"/>
          <p:nvPr/>
        </p:nvSpPr>
        <p:spPr>
          <a:xfrm>
            <a:off x="120300" y="2886775"/>
            <a:ext cx="2610600" cy="15468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2400" b="1" i="0" u="none" strike="noStrike" cap="none">
                <a:solidFill>
                  <a:srgbClr val="000000"/>
                </a:solidFill>
                <a:latin typeface="Economica"/>
                <a:ea typeface="Economica"/>
                <a:cs typeface="Economica"/>
                <a:sym typeface="Economica"/>
              </a:rPr>
              <a:t>Dr. Nancy Holincheck</a:t>
            </a:r>
            <a:br>
              <a:rPr lang="en" sz="2400" b="1" i="0" u="none" strike="noStrike" cap="none">
                <a:solidFill>
                  <a:srgbClr val="000000"/>
                </a:solidFill>
                <a:latin typeface="Economica"/>
                <a:ea typeface="Economica"/>
                <a:cs typeface="Economica"/>
                <a:sym typeface="Economica"/>
              </a:rPr>
            </a:br>
            <a:r>
              <a:rPr lang="en" sz="2400" b="0" i="0" u="none" strike="noStrike" cap="none">
                <a:solidFill>
                  <a:srgbClr val="000000"/>
                </a:solidFill>
                <a:latin typeface="Economica"/>
                <a:ea typeface="Economica"/>
                <a:cs typeface="Economica"/>
                <a:sym typeface="Economica"/>
              </a:rPr>
              <a:t>Assistant Professor of STEM Education</a:t>
            </a:r>
            <a:br>
              <a:rPr lang="en" sz="2400" b="0" i="0" u="none" strike="noStrike" cap="none">
                <a:solidFill>
                  <a:srgbClr val="000000"/>
                </a:solidFill>
                <a:latin typeface="Economica"/>
                <a:ea typeface="Economica"/>
                <a:cs typeface="Economica"/>
                <a:sym typeface="Economica"/>
              </a:rPr>
            </a:br>
            <a:r>
              <a:rPr lang="en" sz="2400" b="0" i="0" u="none" strike="noStrike" cap="none">
                <a:solidFill>
                  <a:srgbClr val="000000"/>
                </a:solidFill>
                <a:latin typeface="Economica"/>
                <a:ea typeface="Economica"/>
                <a:cs typeface="Economica"/>
                <a:sym typeface="Economica"/>
              </a:rPr>
              <a:t>nholinch@gmu.edu</a:t>
            </a:r>
            <a:endParaRPr sz="2400" b="0" i="0" u="none" strike="noStrike" cap="none">
              <a:solidFill>
                <a:srgbClr val="000000"/>
              </a:solidFill>
              <a:latin typeface="Arial"/>
              <a:ea typeface="Arial"/>
              <a:cs typeface="Arial"/>
              <a:sym typeface="Arial"/>
            </a:endParaRPr>
          </a:p>
        </p:txBody>
      </p:sp>
      <p:sp>
        <p:nvSpPr>
          <p:cNvPr id="559" name="Google Shape;559;p69"/>
          <p:cNvSpPr txBox="1"/>
          <p:nvPr/>
        </p:nvSpPr>
        <p:spPr>
          <a:xfrm>
            <a:off x="2182091" y="1257997"/>
            <a:ext cx="4572000" cy="1038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3000" b="1" i="0" u="none" strike="noStrike" cap="none">
                <a:solidFill>
                  <a:schemeClr val="lt1"/>
                </a:solidFill>
                <a:latin typeface="Economica"/>
                <a:ea typeface="Economica"/>
                <a:cs typeface="Economica"/>
                <a:sym typeface="Economica"/>
              </a:rPr>
              <a:t>Contact us:</a:t>
            </a:r>
            <a:endParaRPr sz="30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br>
              <a:rPr lang="en" sz="1100" b="0" i="0" u="none" strike="noStrike" cap="none">
                <a:solidFill>
                  <a:srgbClr val="000000"/>
                </a:solidFill>
                <a:latin typeface="Arial"/>
                <a:ea typeface="Arial"/>
                <a:cs typeface="Arial"/>
                <a:sym typeface="Arial"/>
              </a:rPr>
            </a:br>
            <a:br>
              <a:rPr lang="en" sz="1100" b="0" i="0" u="none" strike="noStrike" cap="none">
                <a:solidFill>
                  <a:srgbClr val="000000"/>
                </a:solidFill>
                <a:latin typeface="Arial"/>
                <a:ea typeface="Arial"/>
                <a:cs typeface="Arial"/>
                <a:sym typeface="Arial"/>
              </a:rPr>
            </a:br>
            <a:endParaRPr sz="1100" b="0" i="0" u="none" strike="noStrike" cap="none">
              <a:solidFill>
                <a:srgbClr val="000000"/>
              </a:solidFill>
              <a:latin typeface="Arial"/>
              <a:ea typeface="Arial"/>
              <a:cs typeface="Arial"/>
              <a:sym typeface="Arial"/>
            </a:endParaRPr>
          </a:p>
        </p:txBody>
      </p:sp>
      <p:pic>
        <p:nvPicPr>
          <p:cNvPr id="560" name="Google Shape;560;p69"/>
          <p:cNvPicPr preferRelativeResize="0"/>
          <p:nvPr/>
        </p:nvPicPr>
        <p:blipFill rotWithShape="1">
          <a:blip r:embed="rId3">
            <a:alphaModFix/>
          </a:blip>
          <a:srcRect l="12382" t="17587" r="10031" b="15131"/>
          <a:stretch/>
        </p:blipFill>
        <p:spPr>
          <a:xfrm>
            <a:off x="2286000" y="1029470"/>
            <a:ext cx="4572000" cy="1687105"/>
          </a:xfrm>
          <a:prstGeom prst="rect">
            <a:avLst/>
          </a:prstGeom>
          <a:noFill/>
          <a:ln>
            <a:noFill/>
          </a:ln>
        </p:spPr>
      </p:pic>
      <p:sp>
        <p:nvSpPr>
          <p:cNvPr id="561" name="Google Shape;561;p69"/>
          <p:cNvSpPr txBox="1"/>
          <p:nvPr/>
        </p:nvSpPr>
        <p:spPr>
          <a:xfrm>
            <a:off x="5859775" y="2886775"/>
            <a:ext cx="3152400" cy="1546800"/>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 sz="2400" b="1" i="0" u="none" strike="noStrike" cap="none">
                <a:solidFill>
                  <a:schemeClr val="dk1"/>
                </a:solidFill>
                <a:latin typeface="Economica"/>
                <a:ea typeface="Economica"/>
                <a:cs typeface="Economica"/>
                <a:sym typeface="Economica"/>
              </a:rPr>
              <a:t>Dr. </a:t>
            </a:r>
            <a:r>
              <a:rPr lang="en" sz="2400" b="1">
                <a:solidFill>
                  <a:schemeClr val="dk1"/>
                </a:solidFill>
                <a:latin typeface="Economica"/>
                <a:ea typeface="Economica"/>
                <a:cs typeface="Economica"/>
                <a:sym typeface="Economica"/>
              </a:rPr>
              <a:t>Weiwen Jiang</a:t>
            </a:r>
            <a:br>
              <a:rPr lang="en" sz="2400" b="1" i="0" u="none" strike="noStrike" cap="none">
                <a:solidFill>
                  <a:schemeClr val="dk1"/>
                </a:solidFill>
                <a:latin typeface="Economica"/>
                <a:ea typeface="Economica"/>
                <a:cs typeface="Economica"/>
                <a:sym typeface="Economica"/>
              </a:rPr>
            </a:br>
            <a:r>
              <a:rPr lang="en" sz="2400">
                <a:solidFill>
                  <a:schemeClr val="dk1"/>
                </a:solidFill>
                <a:latin typeface="Economica"/>
                <a:ea typeface="Economica"/>
                <a:cs typeface="Economica"/>
                <a:sym typeface="Economica"/>
              </a:rPr>
              <a:t>Assistant </a:t>
            </a:r>
            <a:r>
              <a:rPr lang="en" sz="2400" b="0" i="0" u="none" strike="noStrike" cap="none">
                <a:solidFill>
                  <a:schemeClr val="dk1"/>
                </a:solidFill>
                <a:latin typeface="Economica"/>
                <a:ea typeface="Economica"/>
                <a:cs typeface="Economica"/>
                <a:sym typeface="Economica"/>
              </a:rPr>
              <a:t>Professor of Electrical and Computer Engineering</a:t>
            </a:r>
            <a:br>
              <a:rPr lang="en" sz="2400" b="0" i="0" u="none" strike="noStrike" cap="none">
                <a:solidFill>
                  <a:schemeClr val="dk1"/>
                </a:solidFill>
                <a:latin typeface="Economica"/>
                <a:ea typeface="Economica"/>
                <a:cs typeface="Economica"/>
                <a:sym typeface="Economica"/>
              </a:rPr>
            </a:br>
            <a:r>
              <a:rPr lang="en" sz="2400">
                <a:solidFill>
                  <a:schemeClr val="dk1"/>
                </a:solidFill>
                <a:latin typeface="Economica"/>
                <a:ea typeface="Economica"/>
                <a:cs typeface="Economica"/>
                <a:sym typeface="Economica"/>
              </a:rPr>
              <a:t>wjiang8</a:t>
            </a:r>
            <a:r>
              <a:rPr lang="en" sz="2400" b="0" i="0" u="none" strike="noStrike" cap="none">
                <a:solidFill>
                  <a:schemeClr val="dk1"/>
                </a:solidFill>
                <a:latin typeface="Economica"/>
                <a:ea typeface="Economica"/>
                <a:cs typeface="Economica"/>
                <a:sym typeface="Economica"/>
              </a:rPr>
              <a:t>@gmu.edu</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2465766" y="33469"/>
            <a:ext cx="4266600" cy="7020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
              <a:t>Quantum Questions</a:t>
            </a:r>
            <a:endParaRPr/>
          </a:p>
        </p:txBody>
      </p:sp>
      <p:sp>
        <p:nvSpPr>
          <p:cNvPr id="89" name="Google Shape;89;p19"/>
          <p:cNvSpPr txBox="1">
            <a:spLocks noGrp="1"/>
          </p:cNvSpPr>
          <p:nvPr>
            <p:ph type="body" idx="1"/>
          </p:nvPr>
        </p:nvSpPr>
        <p:spPr>
          <a:xfrm>
            <a:off x="628650" y="1059582"/>
            <a:ext cx="7886700" cy="3573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2400"/>
              <a:t>In your group, come up with 10-12 questions about quantum and quantum careers you hope to learn more about:</a:t>
            </a:r>
            <a:endParaRPr sz="2400"/>
          </a:p>
          <a:p>
            <a:pPr marL="685800" lvl="0" indent="-317500" algn="l" rtl="0">
              <a:spcBef>
                <a:spcPts val="800"/>
              </a:spcBef>
              <a:spcAft>
                <a:spcPts val="0"/>
              </a:spcAft>
              <a:buSzPts val="2400"/>
              <a:buChar char="•"/>
            </a:pPr>
            <a:r>
              <a:rPr lang="en" sz="2400" i="1"/>
              <a:t>Why…?</a:t>
            </a:r>
            <a:endParaRPr sz="2400" i="1"/>
          </a:p>
          <a:p>
            <a:pPr marL="685800" lvl="0" indent="-317500" algn="l" rtl="0">
              <a:spcBef>
                <a:spcPts val="0"/>
              </a:spcBef>
              <a:spcAft>
                <a:spcPts val="0"/>
              </a:spcAft>
              <a:buSzPts val="2400"/>
              <a:buChar char="•"/>
            </a:pPr>
            <a:r>
              <a:rPr lang="en" sz="2400" i="1"/>
              <a:t>What if…?</a:t>
            </a:r>
            <a:endParaRPr sz="2400" i="1"/>
          </a:p>
          <a:p>
            <a:pPr marL="685800" lvl="0" indent="-317500" algn="l" rtl="0">
              <a:spcBef>
                <a:spcPts val="0"/>
              </a:spcBef>
              <a:spcAft>
                <a:spcPts val="0"/>
              </a:spcAft>
              <a:buSzPts val="2400"/>
              <a:buChar char="•"/>
            </a:pPr>
            <a:r>
              <a:rPr lang="en" sz="2400" i="1"/>
              <a:t>What is the purpose of…?</a:t>
            </a:r>
            <a:endParaRPr sz="2400" i="1"/>
          </a:p>
          <a:p>
            <a:pPr marL="685800" lvl="0" indent="-317500" algn="l" rtl="0">
              <a:spcBef>
                <a:spcPts val="0"/>
              </a:spcBef>
              <a:spcAft>
                <a:spcPts val="0"/>
              </a:spcAft>
              <a:buSzPts val="2400"/>
              <a:buChar char="•"/>
            </a:pPr>
            <a:r>
              <a:rPr lang="en" sz="2400" i="1"/>
              <a:t>How would it be different if…?</a:t>
            </a:r>
            <a:endParaRPr sz="2400" i="1"/>
          </a:p>
          <a:p>
            <a:pPr marL="685800" lvl="0" indent="-317500" algn="l" rtl="0">
              <a:spcBef>
                <a:spcPts val="0"/>
              </a:spcBef>
              <a:spcAft>
                <a:spcPts val="0"/>
              </a:spcAft>
              <a:buSzPts val="2400"/>
              <a:buChar char="•"/>
            </a:pPr>
            <a:r>
              <a:rPr lang="en" sz="2400" i="1"/>
              <a:t>Suppose that…?</a:t>
            </a:r>
            <a:endParaRPr sz="2400" i="1"/>
          </a:p>
          <a:p>
            <a:pPr marL="685800" lvl="0" indent="-317500" algn="l" rtl="0">
              <a:spcBef>
                <a:spcPts val="0"/>
              </a:spcBef>
              <a:spcAft>
                <a:spcPts val="0"/>
              </a:spcAft>
              <a:buSzPts val="2400"/>
              <a:buChar char="•"/>
            </a:pPr>
            <a:r>
              <a:rPr lang="en" sz="2400" i="1"/>
              <a:t>What if we knew…?</a:t>
            </a:r>
            <a:endParaRPr sz="2400" i="1"/>
          </a:p>
          <a:p>
            <a:pPr marL="685800" lvl="0" indent="-317500" algn="l" rtl="0">
              <a:spcBef>
                <a:spcPts val="0"/>
              </a:spcBef>
              <a:spcAft>
                <a:spcPts val="0"/>
              </a:spcAft>
              <a:buSzPts val="2400"/>
              <a:buChar char="•"/>
            </a:pPr>
            <a:r>
              <a:rPr lang="en" sz="2400" i="1"/>
              <a:t>What would change if…?</a:t>
            </a:r>
            <a:endParaRPr sz="2400"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aphicFrame>
        <p:nvGraphicFramePr>
          <p:cNvPr id="94" name="Google Shape;94;p20"/>
          <p:cNvGraphicFramePr/>
          <p:nvPr/>
        </p:nvGraphicFramePr>
        <p:xfrm>
          <a:off x="258225" y="1268635"/>
          <a:ext cx="8690500" cy="3494800"/>
        </p:xfrm>
        <a:graphic>
          <a:graphicData uri="http://schemas.openxmlformats.org/drawingml/2006/table">
            <a:tbl>
              <a:tblPr>
                <a:noFill/>
                <a:tableStyleId>{5B4E664B-F1BD-4F6A-813B-940B034934EE}</a:tableStyleId>
              </a:tblPr>
              <a:tblGrid>
                <a:gridCol w="4345250">
                  <a:extLst>
                    <a:ext uri="{9D8B030D-6E8A-4147-A177-3AD203B41FA5}">
                      <a16:colId xmlns:a16="http://schemas.microsoft.com/office/drawing/2014/main" val="20000"/>
                    </a:ext>
                  </a:extLst>
                </a:gridCol>
                <a:gridCol w="4345250">
                  <a:extLst>
                    <a:ext uri="{9D8B030D-6E8A-4147-A177-3AD203B41FA5}">
                      <a16:colId xmlns:a16="http://schemas.microsoft.com/office/drawing/2014/main" val="20001"/>
                    </a:ext>
                  </a:extLst>
                </a:gridCol>
              </a:tblGrid>
              <a:tr h="1747400">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575" marR="68575" marT="68575" marB="6857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575" marR="68575" marT="68575" marB="6857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extLst>
                  <a:ext uri="{0D108BD9-81ED-4DB2-BD59-A6C34878D82A}">
                    <a16:rowId xmlns:a16="http://schemas.microsoft.com/office/drawing/2014/main" val="10000"/>
                  </a:ext>
                </a:extLst>
              </a:tr>
              <a:tr h="1747400">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575" marR="68575" marT="68575" marB="6857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575" marR="68575" marT="68575" marB="68575">
                    <a:lnL w="28575" cap="flat" cmpd="sng">
                      <a:solidFill>
                        <a:srgbClr val="1C4587"/>
                      </a:solidFill>
                      <a:prstDash val="solid"/>
                      <a:round/>
                      <a:headEnd type="none" w="sm" len="sm"/>
                      <a:tailEnd type="none" w="sm" len="sm"/>
                    </a:lnL>
                    <a:lnR w="28575" cap="flat" cmpd="sng">
                      <a:solidFill>
                        <a:srgbClr val="1C4587"/>
                      </a:solidFill>
                      <a:prstDash val="solid"/>
                      <a:round/>
                      <a:headEnd type="none" w="sm" len="sm"/>
                      <a:tailEnd type="none" w="sm" len="sm"/>
                    </a:lnR>
                    <a:lnT w="28575" cap="flat" cmpd="sng">
                      <a:solidFill>
                        <a:srgbClr val="1C4587"/>
                      </a:solidFill>
                      <a:prstDash val="solid"/>
                      <a:round/>
                      <a:headEnd type="none" w="sm" len="sm"/>
                      <a:tailEnd type="none" w="sm" len="sm"/>
                    </a:lnT>
                    <a:lnB w="2857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95" name="Google Shape;95;p20"/>
          <p:cNvSpPr txBox="1">
            <a:spLocks noGrp="1"/>
          </p:cNvSpPr>
          <p:nvPr>
            <p:ph type="title"/>
          </p:nvPr>
        </p:nvSpPr>
        <p:spPr>
          <a:xfrm>
            <a:off x="2115125" y="33473"/>
            <a:ext cx="4617300" cy="4914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SzPts val="1100"/>
              <a:buNone/>
            </a:pPr>
            <a:r>
              <a:rPr lang="en"/>
              <a:t>Compass Points</a:t>
            </a:r>
            <a:endParaRPr/>
          </a:p>
        </p:txBody>
      </p:sp>
      <p:sp>
        <p:nvSpPr>
          <p:cNvPr id="96" name="Google Shape;96;p20"/>
          <p:cNvSpPr txBox="1">
            <a:spLocks noGrp="1"/>
          </p:cNvSpPr>
          <p:nvPr>
            <p:ph type="body" idx="1"/>
          </p:nvPr>
        </p:nvSpPr>
        <p:spPr>
          <a:xfrm>
            <a:off x="196362" y="489250"/>
            <a:ext cx="8751300" cy="13200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SzPts val="2100"/>
              <a:buNone/>
            </a:pPr>
            <a:r>
              <a:rPr lang="en" sz="2000" b="1"/>
              <a:t>In your group identify one question to dig into further. Use the prompts below to explore your question. Capture your response on the poster paper provided.</a:t>
            </a:r>
            <a:endParaRPr sz="2000" b="1"/>
          </a:p>
        </p:txBody>
      </p:sp>
      <p:pic>
        <p:nvPicPr>
          <p:cNvPr id="97" name="Google Shape;97;p20"/>
          <p:cNvPicPr preferRelativeResize="0"/>
          <p:nvPr/>
        </p:nvPicPr>
        <p:blipFill rotWithShape="1">
          <a:blip r:embed="rId3">
            <a:alphaModFix/>
          </a:blip>
          <a:srcRect t="16878" r="65893" b="13546"/>
          <a:stretch/>
        </p:blipFill>
        <p:spPr>
          <a:xfrm>
            <a:off x="3620513" y="2022431"/>
            <a:ext cx="1902976" cy="1987200"/>
          </a:xfrm>
          <a:prstGeom prst="rect">
            <a:avLst/>
          </a:prstGeom>
          <a:noFill/>
          <a:ln>
            <a:noFill/>
          </a:ln>
        </p:spPr>
      </p:pic>
      <p:sp>
        <p:nvSpPr>
          <p:cNvPr id="98" name="Google Shape;98;p20"/>
          <p:cNvSpPr txBox="1">
            <a:spLocks noGrp="1"/>
          </p:cNvSpPr>
          <p:nvPr>
            <p:ph type="body" idx="1"/>
          </p:nvPr>
        </p:nvSpPr>
        <p:spPr>
          <a:xfrm>
            <a:off x="353901" y="3572525"/>
            <a:ext cx="3999900" cy="990000"/>
          </a:xfrm>
          <a:prstGeom prst="rect">
            <a:avLst/>
          </a:prstGeom>
          <a:noFill/>
          <a:ln>
            <a:noFill/>
          </a:ln>
        </p:spPr>
        <p:txBody>
          <a:bodyPr spcFirstLastPara="1" wrap="square" lIns="68575" tIns="34275" rIns="68575" bIns="34275" anchor="t" anchorCtr="0">
            <a:noAutofit/>
          </a:bodyPr>
          <a:lstStyle/>
          <a:p>
            <a:pPr marL="0" lvl="0" indent="0" algn="r" rtl="0">
              <a:lnSpc>
                <a:spcPct val="90000"/>
              </a:lnSpc>
              <a:spcBef>
                <a:spcPts val="0"/>
              </a:spcBef>
              <a:spcAft>
                <a:spcPts val="0"/>
              </a:spcAft>
              <a:buSzPts val="2100"/>
              <a:buNone/>
            </a:pPr>
            <a:r>
              <a:rPr lang="en" sz="2200"/>
              <a:t>What </a:t>
            </a:r>
            <a:r>
              <a:rPr lang="en" sz="2200" b="1">
                <a:solidFill>
                  <a:srgbClr val="0000FF"/>
                </a:solidFill>
              </a:rPr>
              <a:t>W</a:t>
            </a:r>
            <a:r>
              <a:rPr lang="en" sz="2200"/>
              <a:t>ork has </a:t>
            </a:r>
            <a:br>
              <a:rPr lang="en" sz="2200"/>
            </a:br>
            <a:r>
              <a:rPr lang="en" sz="2200"/>
              <a:t>been done by researchers or </a:t>
            </a:r>
            <a:br>
              <a:rPr lang="en" sz="2200"/>
            </a:br>
            <a:r>
              <a:rPr lang="en" sz="2200"/>
              <a:t>industry to explore this question? </a:t>
            </a:r>
            <a:endParaRPr sz="2200"/>
          </a:p>
        </p:txBody>
      </p:sp>
      <p:sp>
        <p:nvSpPr>
          <p:cNvPr id="99" name="Google Shape;99;p20"/>
          <p:cNvSpPr txBox="1">
            <a:spLocks noGrp="1"/>
          </p:cNvSpPr>
          <p:nvPr>
            <p:ph type="body" idx="1"/>
          </p:nvPr>
        </p:nvSpPr>
        <p:spPr>
          <a:xfrm>
            <a:off x="4974488" y="1482563"/>
            <a:ext cx="3837300" cy="1029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SzPts val="2100"/>
              <a:buNone/>
            </a:pPr>
            <a:r>
              <a:rPr lang="en" sz="2200"/>
              <a:t>What do you find </a:t>
            </a:r>
            <a:r>
              <a:rPr lang="en" sz="2200" b="1">
                <a:solidFill>
                  <a:srgbClr val="0000FF"/>
                </a:solidFill>
              </a:rPr>
              <a:t>E</a:t>
            </a:r>
            <a:r>
              <a:rPr lang="en" sz="2200"/>
              <a:t>xciting about the quantum question?  </a:t>
            </a:r>
            <a:endParaRPr sz="2200"/>
          </a:p>
        </p:txBody>
      </p:sp>
      <p:sp>
        <p:nvSpPr>
          <p:cNvPr id="100" name="Google Shape;100;p20"/>
          <p:cNvSpPr txBox="1">
            <a:spLocks noGrp="1"/>
          </p:cNvSpPr>
          <p:nvPr>
            <p:ph type="body" idx="1"/>
          </p:nvPr>
        </p:nvSpPr>
        <p:spPr>
          <a:xfrm>
            <a:off x="5020819" y="3604913"/>
            <a:ext cx="3528600" cy="9252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SzPts val="2100"/>
              <a:buNone/>
            </a:pPr>
            <a:r>
              <a:rPr lang="en" sz="2200"/>
              <a:t>What </a:t>
            </a:r>
            <a:r>
              <a:rPr lang="en" sz="2200" b="1">
                <a:solidFill>
                  <a:srgbClr val="0000FF"/>
                </a:solidFill>
              </a:rPr>
              <a:t>S</a:t>
            </a:r>
            <a:r>
              <a:rPr lang="en" sz="2200"/>
              <a:t>teps </a:t>
            </a:r>
            <a:br>
              <a:rPr lang="en" sz="2200"/>
            </a:br>
            <a:r>
              <a:rPr lang="en" sz="2200"/>
              <a:t>can you take to </a:t>
            </a:r>
            <a:br>
              <a:rPr lang="en" sz="2200"/>
            </a:br>
            <a:r>
              <a:rPr lang="en" sz="2200"/>
              <a:t>explore this question further? </a:t>
            </a:r>
            <a:endParaRPr sz="2200"/>
          </a:p>
          <a:p>
            <a:pPr marL="0" lvl="0" indent="0" algn="l" rtl="0">
              <a:lnSpc>
                <a:spcPct val="90000"/>
              </a:lnSpc>
              <a:spcBef>
                <a:spcPts val="0"/>
              </a:spcBef>
              <a:spcAft>
                <a:spcPts val="0"/>
              </a:spcAft>
              <a:buSzPts val="2100"/>
              <a:buNone/>
            </a:pPr>
            <a:r>
              <a:rPr lang="en" sz="2200"/>
              <a:t> </a:t>
            </a:r>
            <a:endParaRPr sz="2200"/>
          </a:p>
        </p:txBody>
      </p:sp>
      <p:sp>
        <p:nvSpPr>
          <p:cNvPr id="101" name="Google Shape;101;p20"/>
          <p:cNvSpPr txBox="1">
            <a:spLocks noGrp="1"/>
          </p:cNvSpPr>
          <p:nvPr>
            <p:ph type="body" idx="1"/>
          </p:nvPr>
        </p:nvSpPr>
        <p:spPr>
          <a:xfrm>
            <a:off x="353888" y="1482544"/>
            <a:ext cx="3918000" cy="925200"/>
          </a:xfrm>
          <a:prstGeom prst="rect">
            <a:avLst/>
          </a:prstGeom>
          <a:noFill/>
          <a:ln>
            <a:noFill/>
          </a:ln>
        </p:spPr>
        <p:txBody>
          <a:bodyPr spcFirstLastPara="1" wrap="square" lIns="68575" tIns="34275" rIns="68575" bIns="34275" anchor="t" anchorCtr="0">
            <a:noAutofit/>
          </a:bodyPr>
          <a:lstStyle/>
          <a:p>
            <a:pPr marL="0" lvl="0" indent="0" algn="r" rtl="0">
              <a:lnSpc>
                <a:spcPct val="90000"/>
              </a:lnSpc>
              <a:spcBef>
                <a:spcPts val="0"/>
              </a:spcBef>
              <a:spcAft>
                <a:spcPts val="0"/>
              </a:spcAft>
              <a:buSzPts val="2100"/>
              <a:buNone/>
            </a:pPr>
            <a:r>
              <a:rPr lang="en" sz="2200"/>
              <a:t>What else do you </a:t>
            </a:r>
            <a:r>
              <a:rPr lang="en" sz="2200" b="1">
                <a:solidFill>
                  <a:srgbClr val="0000FF"/>
                </a:solidFill>
              </a:rPr>
              <a:t>N</a:t>
            </a:r>
            <a:r>
              <a:rPr lang="en" sz="2200"/>
              <a:t>eed to know or find out to explore your quantum question?</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7" name="Google Shape;10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8" name="Google Shape;108;p21" descr="Happy #WorldQuantumDay 2023! Join LeVar Burton on a journey through quantum science and engineering in the 21st century. The video gives an introductory snapshot of quantum + space, including the Cold Atom Lab, as well as future possible applications in quantum computing, sensing, and networking. NASA Astronaut Josh Cassada, Olivia Lanes (IBM), Wesley Sims (Morehouse College), Jade LeSchack (UMD/JQI/QuICS), and Elisa Torres Durney (Girls in Quantum) answer questions like &quot;What do people do who are working and studying quantum?&quot; and &quot;What does quantum have to do with space?&quot; and also &quot;What is quantum information?&quot; Speakers also share some words of wisdom for students wanting to get into quantum. &#10;&#10;To make this video we gathered questions from teachers and students and sent the most common ones to experts in the field and students studying quantum science. We will share the full set of interviews as deep dives into quantum later in 2023. &#10;&#10;#quantum #quantumcomputing #quantumphysics #quantumnetworks #quantumsensing #science #STEM&#10;&#10;The video was created as part of the National Q-12 Education Partnership and is intended for K-12 audiences and non-experts. It builds on last year’s overview video “This is Quantum” https://www.youtube.com/watch?v=RypSQKIKhyo. The National Q-12 Education Partnership is partially supported by NSF award number 2039745. It is facilitated by the National Quantum Coordination Office and NSF. &#10;&#10;Any opinions, findings, and conclusions or recommendations expressed in this material are those of the author(s) and do not necessarily reflect the views of the National Science Foundation or any other supporting organizations.&#10;&#10;Statements and images in this video should not be construed as endorsements of any product, approach, or methodology used in research, technology, and/or education. &#10;&#10;Curious about the quantum labs and film locations we showed in this video? The footage sources are listed below. Visit their websites for more information.&#10;&#10;Quantinuum&#10;Atom Computing&#10;Google Quantum AI&#10;Joint Quantum Institute&#10;NASA https://images.nasa.gov/&#10;CalTech&#10;IBM" title="What YOU can do with quantum science, featuring LeVar Burton, Astronaut Josh Cassada, and more!">
            <a:hlinkClick r:id="rId3"/>
          </p:cNvPr>
          <p:cNvPicPr preferRelativeResize="0"/>
          <p:nvPr/>
        </p:nvPicPr>
        <p:blipFill>
          <a:blip r:embed="rId4">
            <a:alphaModFix/>
          </a:blip>
          <a:stretch>
            <a:fillRect/>
          </a:stretch>
        </p:blipFill>
        <p:spPr>
          <a:xfrm>
            <a:off x="22400" y="12600"/>
            <a:ext cx="9121600" cy="5130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2"/>
          <p:cNvPicPr preferRelativeResize="0"/>
          <p:nvPr/>
        </p:nvPicPr>
        <p:blipFill rotWithShape="1">
          <a:blip r:embed="rId3">
            <a:alphaModFix/>
          </a:blip>
          <a:srcRect b="32605"/>
          <a:stretch/>
        </p:blipFill>
        <p:spPr>
          <a:xfrm>
            <a:off x="311700" y="4023349"/>
            <a:ext cx="2309825" cy="1120150"/>
          </a:xfrm>
          <a:prstGeom prst="rect">
            <a:avLst/>
          </a:prstGeom>
          <a:noFill/>
          <a:ln w="28575" cap="flat" cmpd="sng">
            <a:solidFill>
              <a:srgbClr val="595959"/>
            </a:solidFill>
            <a:prstDash val="solid"/>
            <a:round/>
            <a:headEnd type="none" w="sm" len="sm"/>
            <a:tailEnd type="none" w="sm" len="sm"/>
          </a:ln>
        </p:spPr>
      </p:pic>
      <p:sp>
        <p:nvSpPr>
          <p:cNvPr id="114" name="Google Shape;114;p22"/>
          <p:cNvSpPr txBox="1">
            <a:spLocks noGrp="1"/>
          </p:cNvSpPr>
          <p:nvPr>
            <p:ph type="title"/>
          </p:nvPr>
        </p:nvSpPr>
        <p:spPr>
          <a:xfrm>
            <a:off x="311700" y="134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Classical Mechanics</a:t>
            </a:r>
            <a:endParaRPr/>
          </a:p>
        </p:txBody>
      </p:sp>
      <p:sp>
        <p:nvSpPr>
          <p:cNvPr id="115" name="Google Shape;115;p22"/>
          <p:cNvSpPr txBox="1">
            <a:spLocks noGrp="1"/>
          </p:cNvSpPr>
          <p:nvPr>
            <p:ph type="body" idx="1"/>
          </p:nvPr>
        </p:nvSpPr>
        <p:spPr>
          <a:xfrm>
            <a:off x="311700" y="706925"/>
            <a:ext cx="3702900" cy="219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the object’s position?</a:t>
            </a:r>
            <a:endParaRPr/>
          </a:p>
          <a:p>
            <a:pPr marL="0" lvl="0" indent="0" algn="l" rtl="0">
              <a:spcBef>
                <a:spcPts val="1200"/>
              </a:spcBef>
              <a:spcAft>
                <a:spcPts val="0"/>
              </a:spcAft>
              <a:buNone/>
            </a:pPr>
            <a:r>
              <a:rPr lang="en"/>
              <a:t>What is the velocity?</a:t>
            </a:r>
            <a:endParaRPr/>
          </a:p>
          <a:p>
            <a:pPr marL="0" lvl="0" indent="0" algn="l" rtl="0">
              <a:spcBef>
                <a:spcPts val="1200"/>
              </a:spcBef>
              <a:spcAft>
                <a:spcPts val="0"/>
              </a:spcAft>
              <a:buNone/>
            </a:pPr>
            <a:r>
              <a:rPr lang="en"/>
              <a:t>What forces are acting on it?</a:t>
            </a:r>
            <a:endParaRPr/>
          </a:p>
          <a:p>
            <a:pPr marL="0" lvl="0" indent="0" algn="l" rtl="0">
              <a:spcBef>
                <a:spcPts val="1200"/>
              </a:spcBef>
              <a:spcAft>
                <a:spcPts val="1200"/>
              </a:spcAft>
              <a:buNone/>
            </a:pPr>
            <a:r>
              <a:rPr lang="en"/>
              <a:t>What will happen next?</a:t>
            </a:r>
            <a:endParaRPr/>
          </a:p>
        </p:txBody>
      </p:sp>
      <p:pic>
        <p:nvPicPr>
          <p:cNvPr id="116" name="Google Shape;116;p22"/>
          <p:cNvPicPr preferRelativeResize="0"/>
          <p:nvPr/>
        </p:nvPicPr>
        <p:blipFill>
          <a:blip r:embed="rId4">
            <a:alphaModFix/>
          </a:blip>
          <a:stretch>
            <a:fillRect/>
          </a:stretch>
        </p:blipFill>
        <p:spPr>
          <a:xfrm>
            <a:off x="3853225" y="44150"/>
            <a:ext cx="3886618" cy="1914650"/>
          </a:xfrm>
          <a:prstGeom prst="rect">
            <a:avLst/>
          </a:prstGeom>
          <a:noFill/>
          <a:ln w="19050" cap="flat" cmpd="sng">
            <a:solidFill>
              <a:schemeClr val="dk2"/>
            </a:solidFill>
            <a:prstDash val="solid"/>
            <a:round/>
            <a:headEnd type="none" w="sm" len="sm"/>
            <a:tailEnd type="none" w="sm" len="sm"/>
          </a:ln>
        </p:spPr>
      </p:pic>
      <p:pic>
        <p:nvPicPr>
          <p:cNvPr id="117" name="Google Shape;117;p22"/>
          <p:cNvPicPr preferRelativeResize="0"/>
          <p:nvPr/>
        </p:nvPicPr>
        <p:blipFill>
          <a:blip r:embed="rId5">
            <a:alphaModFix/>
          </a:blip>
          <a:stretch>
            <a:fillRect/>
          </a:stretch>
        </p:blipFill>
        <p:spPr>
          <a:xfrm>
            <a:off x="3423200" y="1614425"/>
            <a:ext cx="2871951" cy="1914650"/>
          </a:xfrm>
          <a:prstGeom prst="rect">
            <a:avLst/>
          </a:prstGeom>
          <a:noFill/>
          <a:ln w="19050" cap="flat" cmpd="sng">
            <a:solidFill>
              <a:schemeClr val="dk2"/>
            </a:solidFill>
            <a:prstDash val="solid"/>
            <a:round/>
            <a:headEnd type="none" w="sm" len="sm"/>
            <a:tailEnd type="none" w="sm" len="sm"/>
          </a:ln>
        </p:spPr>
      </p:pic>
      <p:pic>
        <p:nvPicPr>
          <p:cNvPr id="118" name="Google Shape;118;p22"/>
          <p:cNvPicPr preferRelativeResize="0"/>
          <p:nvPr/>
        </p:nvPicPr>
        <p:blipFill>
          <a:blip r:embed="rId6">
            <a:alphaModFix/>
          </a:blip>
          <a:stretch>
            <a:fillRect/>
          </a:stretch>
        </p:blipFill>
        <p:spPr>
          <a:xfrm>
            <a:off x="6682925" y="1185376"/>
            <a:ext cx="2461075" cy="2461075"/>
          </a:xfrm>
          <a:prstGeom prst="rect">
            <a:avLst/>
          </a:prstGeom>
          <a:noFill/>
          <a:ln w="19050" cap="flat" cmpd="sng">
            <a:solidFill>
              <a:schemeClr val="dk2"/>
            </a:solidFill>
            <a:prstDash val="solid"/>
            <a:round/>
            <a:headEnd type="none" w="sm" len="sm"/>
            <a:tailEnd type="none" w="sm" len="sm"/>
          </a:ln>
        </p:spPr>
      </p:pic>
      <p:pic>
        <p:nvPicPr>
          <p:cNvPr id="119" name="Google Shape;119;p22"/>
          <p:cNvPicPr preferRelativeResize="0"/>
          <p:nvPr/>
        </p:nvPicPr>
        <p:blipFill>
          <a:blip r:embed="rId7">
            <a:alphaModFix/>
          </a:blip>
          <a:stretch>
            <a:fillRect/>
          </a:stretch>
        </p:blipFill>
        <p:spPr>
          <a:xfrm>
            <a:off x="2985563" y="3161850"/>
            <a:ext cx="1775650" cy="1981651"/>
          </a:xfrm>
          <a:prstGeom prst="rect">
            <a:avLst/>
          </a:prstGeom>
          <a:noFill/>
          <a:ln w="19050" cap="flat" cmpd="sng">
            <a:solidFill>
              <a:schemeClr val="dk2"/>
            </a:solidFill>
            <a:prstDash val="solid"/>
            <a:round/>
            <a:headEnd type="none" w="sm" len="sm"/>
            <a:tailEnd type="none" w="sm" len="sm"/>
          </a:ln>
        </p:spPr>
      </p:pic>
      <p:pic>
        <p:nvPicPr>
          <p:cNvPr id="120" name="Google Shape;120;p22"/>
          <p:cNvPicPr preferRelativeResize="0"/>
          <p:nvPr/>
        </p:nvPicPr>
        <p:blipFill>
          <a:blip r:embed="rId8">
            <a:alphaModFix/>
          </a:blip>
          <a:stretch>
            <a:fillRect/>
          </a:stretch>
        </p:blipFill>
        <p:spPr>
          <a:xfrm>
            <a:off x="5321675" y="3027375"/>
            <a:ext cx="2116125" cy="2116125"/>
          </a:xfrm>
          <a:prstGeom prst="rect">
            <a:avLst/>
          </a:prstGeom>
          <a:noFill/>
          <a:ln w="19050" cap="flat" cmpd="sng">
            <a:solidFill>
              <a:schemeClr val="dk2"/>
            </a:solidFill>
            <a:prstDash val="solid"/>
            <a:round/>
            <a:headEnd type="none" w="sm" len="sm"/>
            <a:tailEnd type="none" w="sm" len="sm"/>
          </a:ln>
        </p:spPr>
      </p:pic>
      <p:pic>
        <p:nvPicPr>
          <p:cNvPr id="121" name="Google Shape;121;p22"/>
          <p:cNvPicPr preferRelativeResize="0"/>
          <p:nvPr/>
        </p:nvPicPr>
        <p:blipFill>
          <a:blip r:embed="rId9">
            <a:alphaModFix/>
          </a:blip>
          <a:stretch>
            <a:fillRect/>
          </a:stretch>
        </p:blipFill>
        <p:spPr>
          <a:xfrm>
            <a:off x="68550" y="2495983"/>
            <a:ext cx="2623875" cy="1475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294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Quantum Mechanics</a:t>
            </a:r>
            <a:endParaRPr/>
          </a:p>
        </p:txBody>
      </p:sp>
      <p:sp>
        <p:nvSpPr>
          <p:cNvPr id="127" name="Google Shape;127;p23"/>
          <p:cNvSpPr txBox="1">
            <a:spLocks noGrp="1"/>
          </p:cNvSpPr>
          <p:nvPr>
            <p:ph type="body" idx="1"/>
          </p:nvPr>
        </p:nvSpPr>
        <p:spPr>
          <a:xfrm>
            <a:off x="467700" y="1122400"/>
            <a:ext cx="8569500" cy="3753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Instead of describing the state of a system with definite values of position, velocity, etc., we describe it with </a:t>
            </a:r>
            <a:r>
              <a:rPr lang="en" b="1"/>
              <a:t>probabilities</a:t>
            </a:r>
            <a:r>
              <a:rPr lang="en"/>
              <a:t>, and we can predict how these probabilities change over time.</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At larger scales, the results are the same as classical mechanics, but at smaller scales we need quantum mechanics.</a:t>
            </a:r>
            <a:endParaRPr/>
          </a:p>
        </p:txBody>
      </p:sp>
      <p:pic>
        <p:nvPicPr>
          <p:cNvPr id="128" name="Google Shape;128;p23"/>
          <p:cNvPicPr preferRelativeResize="0"/>
          <p:nvPr/>
        </p:nvPicPr>
        <p:blipFill>
          <a:blip r:embed="rId3">
            <a:alphaModFix/>
          </a:blip>
          <a:stretch>
            <a:fillRect/>
          </a:stretch>
        </p:blipFill>
        <p:spPr>
          <a:xfrm>
            <a:off x="2426700" y="1855825"/>
            <a:ext cx="2756352" cy="1574674"/>
          </a:xfrm>
          <a:prstGeom prst="rect">
            <a:avLst/>
          </a:prstGeom>
          <a:noFill/>
          <a:ln w="19050" cap="flat" cmpd="sng">
            <a:solidFill>
              <a:schemeClr val="dk2"/>
            </a:solidFill>
            <a:prstDash val="solid"/>
            <a:round/>
            <a:headEnd type="none" w="sm" len="sm"/>
            <a:tailEnd type="none" w="sm" len="sm"/>
          </a:ln>
        </p:spPr>
      </p:pic>
      <p:pic>
        <p:nvPicPr>
          <p:cNvPr id="129" name="Google Shape;129;p23"/>
          <p:cNvPicPr preferRelativeResize="0"/>
          <p:nvPr/>
        </p:nvPicPr>
        <p:blipFill>
          <a:blip r:embed="rId4">
            <a:alphaModFix/>
          </a:blip>
          <a:stretch>
            <a:fillRect/>
          </a:stretch>
        </p:blipFill>
        <p:spPr>
          <a:xfrm>
            <a:off x="311700" y="2204675"/>
            <a:ext cx="2317650" cy="1738249"/>
          </a:xfrm>
          <a:prstGeom prst="rect">
            <a:avLst/>
          </a:prstGeom>
          <a:noFill/>
          <a:ln w="19050" cap="flat" cmpd="sng">
            <a:solidFill>
              <a:schemeClr val="dk2"/>
            </a:solidFill>
            <a:prstDash val="solid"/>
            <a:round/>
            <a:headEnd type="none" w="sm" len="sm"/>
            <a:tailEnd type="none" w="sm" len="sm"/>
          </a:ln>
        </p:spPr>
      </p:pic>
      <p:pic>
        <p:nvPicPr>
          <p:cNvPr id="130" name="Google Shape;130;p23"/>
          <p:cNvPicPr preferRelativeResize="0"/>
          <p:nvPr/>
        </p:nvPicPr>
        <p:blipFill>
          <a:blip r:embed="rId5">
            <a:alphaModFix/>
          </a:blip>
          <a:stretch>
            <a:fillRect/>
          </a:stretch>
        </p:blipFill>
        <p:spPr>
          <a:xfrm>
            <a:off x="6124850" y="1829029"/>
            <a:ext cx="2756349" cy="1548154"/>
          </a:xfrm>
          <a:prstGeom prst="rect">
            <a:avLst/>
          </a:prstGeom>
          <a:noFill/>
          <a:ln w="19050" cap="flat" cmpd="sng">
            <a:solidFill>
              <a:schemeClr val="dk2"/>
            </a:solidFill>
            <a:prstDash val="solid"/>
            <a:round/>
            <a:headEnd type="none" w="sm" len="sm"/>
            <a:tailEnd type="none" w="sm" len="sm"/>
          </a:ln>
        </p:spPr>
      </p:pic>
      <p:pic>
        <p:nvPicPr>
          <p:cNvPr id="131" name="Google Shape;131;p23"/>
          <p:cNvPicPr preferRelativeResize="0"/>
          <p:nvPr/>
        </p:nvPicPr>
        <p:blipFill>
          <a:blip r:embed="rId6">
            <a:alphaModFix/>
          </a:blip>
          <a:stretch>
            <a:fillRect/>
          </a:stretch>
        </p:blipFill>
        <p:spPr>
          <a:xfrm>
            <a:off x="4315924" y="2571749"/>
            <a:ext cx="2436950" cy="16217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2436</Words>
  <Application>Microsoft Office PowerPoint</Application>
  <PresentationFormat>On-screen Show (16:9)</PresentationFormat>
  <Paragraphs>261</Paragraphs>
  <Slides>48</Slides>
  <Notes>48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Economica</vt:lpstr>
      <vt:lpstr>Arial</vt:lpstr>
      <vt:lpstr>Calibri</vt:lpstr>
      <vt:lpstr>Roboto</vt:lpstr>
      <vt:lpstr>Times New Roman</vt:lpstr>
      <vt:lpstr>Simple Light</vt:lpstr>
      <vt:lpstr>Welcome to Quantum Pathways</vt:lpstr>
      <vt:lpstr>PowerPoint Presentation</vt:lpstr>
      <vt:lpstr>PowerPoint Presentation</vt:lpstr>
      <vt:lpstr>Introductions</vt:lpstr>
      <vt:lpstr>Quantum Questions</vt:lpstr>
      <vt:lpstr>Compass Points</vt:lpstr>
      <vt:lpstr>PowerPoint Presentation</vt:lpstr>
      <vt:lpstr>Classical Mechanics</vt:lpstr>
      <vt:lpstr>Quantum Mechanics</vt:lpstr>
      <vt:lpstr>PowerPoint Presentation</vt:lpstr>
      <vt:lpstr>Atoms and Energy Levels</vt:lpstr>
      <vt:lpstr>Quantum States</vt:lpstr>
      <vt:lpstr>1st Quantum Revolution</vt:lpstr>
      <vt:lpstr>What is Light?</vt:lpstr>
      <vt:lpstr>Is there a tangible example of Quantum?</vt:lpstr>
      <vt:lpstr>Polarized Light</vt:lpstr>
      <vt:lpstr>Let’s take a look at what happens with polarizers: A fun (quantum) experiment with polarizers</vt:lpstr>
      <vt:lpstr>Let’s take a look at what happens with polarizers: A fun (quantum) experiment with polarizers</vt:lpstr>
      <vt:lpstr>Let’s take a look at what happens with polarizers: A fun (quantum) experiment with polarizers</vt:lpstr>
      <vt:lpstr>A fun (quantum) experiment with Polarizers</vt:lpstr>
      <vt:lpstr>A fun (quantum) experiment with Polarizers</vt:lpstr>
      <vt:lpstr>A fun (quantum) experiment with Polarizers</vt:lpstr>
      <vt:lpstr>A fun (quantum) experiment with Polarizers</vt:lpstr>
      <vt:lpstr>A fun (quantum) experiment with Polarizers</vt:lpstr>
      <vt:lpstr>A fun (quantum) experiment with Polarizers</vt:lpstr>
      <vt:lpstr>A fun (quantum) experiment with Polarizers</vt:lpstr>
      <vt:lpstr>Superposition</vt:lpstr>
      <vt:lpstr>PowerPoint Presentation</vt:lpstr>
      <vt:lpstr>Key Concepts To Take Away</vt:lpstr>
      <vt:lpstr>Break</vt:lpstr>
      <vt:lpstr>Why is this Quantum Weirdness important? </vt:lpstr>
      <vt:lpstr>Quantum Domains</vt:lpstr>
      <vt:lpstr>Quantum Sensing</vt:lpstr>
      <vt:lpstr>Classical Computing</vt:lpstr>
      <vt:lpstr>Quantum Computing</vt:lpstr>
      <vt:lpstr>PowerPoint Presentation</vt:lpstr>
      <vt:lpstr>PowerPoint Presentation</vt:lpstr>
      <vt:lpstr>PowerPoint Presentation</vt:lpstr>
      <vt:lpstr>PowerPoint Presentation</vt:lpstr>
      <vt:lpstr>Multiple-Qubits </vt:lpstr>
      <vt:lpstr>Operations on Multiple-Qubits (Extremely High Parallelism)</vt:lpstr>
      <vt:lpstr>PowerPoint Presentation</vt:lpstr>
      <vt:lpstr>Big Refrigerator for Quantum Computer to Cool Down! </vt:lpstr>
      <vt:lpstr>PowerPoint Presentation</vt:lpstr>
      <vt:lpstr>Quantum Computing</vt:lpstr>
      <vt:lpstr>What are quantum communications and cryptography?</vt:lpstr>
      <vt:lpstr>Quantum Communications and Cryptography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Quantum Pathways</dc:title>
  <cp:lastModifiedBy>Weiwen Jiang</cp:lastModifiedBy>
  <cp:revision>1</cp:revision>
  <dcterms:modified xsi:type="dcterms:W3CDTF">2024-04-13T00:55:13Z</dcterms:modified>
</cp:coreProperties>
</file>